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0"/>
  </p:notesMasterIdLst>
  <p:sldIdLst>
    <p:sldId id="256" r:id="rId2"/>
    <p:sldId id="277" r:id="rId3"/>
    <p:sldId id="282" r:id="rId4"/>
    <p:sldId id="297" r:id="rId5"/>
    <p:sldId id="278" r:id="rId6"/>
    <p:sldId id="283" r:id="rId7"/>
    <p:sldId id="302" r:id="rId8"/>
    <p:sldId id="331" r:id="rId9"/>
    <p:sldId id="303" r:id="rId10"/>
    <p:sldId id="304" r:id="rId11"/>
    <p:sldId id="305" r:id="rId12"/>
    <p:sldId id="306" r:id="rId13"/>
    <p:sldId id="307" r:id="rId14"/>
    <p:sldId id="308" r:id="rId15"/>
    <p:sldId id="309" r:id="rId16"/>
    <p:sldId id="313" r:id="rId17"/>
    <p:sldId id="310" r:id="rId18"/>
    <p:sldId id="311" r:id="rId19"/>
    <p:sldId id="279" r:id="rId20"/>
    <p:sldId id="298" r:id="rId21"/>
    <p:sldId id="299" r:id="rId22"/>
    <p:sldId id="332" r:id="rId23"/>
    <p:sldId id="300" r:id="rId24"/>
    <p:sldId id="301" r:id="rId25"/>
    <p:sldId id="280" r:id="rId26"/>
    <p:sldId id="314" r:id="rId27"/>
    <p:sldId id="336" r:id="rId28"/>
    <p:sldId id="337" r:id="rId29"/>
    <p:sldId id="334" r:id="rId30"/>
    <p:sldId id="315" r:id="rId31"/>
    <p:sldId id="316" r:id="rId32"/>
    <p:sldId id="317" r:id="rId33"/>
    <p:sldId id="333" r:id="rId34"/>
    <p:sldId id="318" r:id="rId35"/>
    <p:sldId id="319" r:id="rId36"/>
    <p:sldId id="291" r:id="rId37"/>
    <p:sldId id="320" r:id="rId38"/>
    <p:sldId id="321" r:id="rId39"/>
    <p:sldId id="322" r:id="rId40"/>
    <p:sldId id="323" r:id="rId41"/>
    <p:sldId id="324" r:id="rId42"/>
    <p:sldId id="325" r:id="rId43"/>
    <p:sldId id="328" r:id="rId44"/>
    <p:sldId id="329" r:id="rId45"/>
    <p:sldId id="330" r:id="rId46"/>
    <p:sldId id="326" r:id="rId47"/>
    <p:sldId id="335" r:id="rId48"/>
    <p:sldId id="327" r:id="rId4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66FF"/>
    <a:srgbClr val="0066FF"/>
    <a:srgbClr val="66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77614" autoAdjust="0"/>
  </p:normalViewPr>
  <p:slideViewPr>
    <p:cSldViewPr>
      <p:cViewPr varScale="1">
        <p:scale>
          <a:sx n="74" d="100"/>
          <a:sy n="74" d="100"/>
        </p:scale>
        <p:origin x="-1266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.wmf"/><Relationship Id="rId2" Type="http://schemas.openxmlformats.org/officeDocument/2006/relationships/image" Target="../media/image15.wmf"/><Relationship Id="rId1" Type="http://schemas.openxmlformats.org/officeDocument/2006/relationships/image" Target="../media/image14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246B80-DFEA-4D3C-B88A-C1408A5E9312}" type="datetimeFigureOut">
              <a:rPr lang="en-US" smtClean="0"/>
              <a:pPr/>
              <a:t>7/14/2011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0105F5-C09D-44EF-8104-78850233352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0447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An example of a complex outcrop that is modeled with shale layers as well as cementation</a:t>
            </a:r>
            <a:r>
              <a:rPr lang="en-US" baseline="0" dirty="0" smtClean="0"/>
              <a:t> due to bedding and continuous properties that are modeled with a variogram, the top figures show </a:t>
            </a:r>
            <a:r>
              <a:rPr lang="en-US" baseline="0" dirty="0" err="1" smtClean="0"/>
              <a:t>show</a:t>
            </a:r>
            <a:r>
              <a:rPr lang="en-US" baseline="0" dirty="0" smtClean="0"/>
              <a:t> the shale, the bottom the permeability, </a:t>
            </a:r>
            <a:r>
              <a:rPr lang="en-US" baseline="0" dirty="0" err="1" smtClean="0"/>
              <a:t>horizonatal</a:t>
            </a:r>
            <a:r>
              <a:rPr lang="en-US" baseline="0" dirty="0" smtClean="0"/>
              <a:t> and vertical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0105F5-C09D-44EF-8104-788502333528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Tha</a:t>
            </a:r>
            <a:r>
              <a:rPr lang="en-US" dirty="0" smtClean="0"/>
              <a:t> various factors considered and </a:t>
            </a:r>
            <a:r>
              <a:rPr lang="en-US" dirty="0" err="1" smtClean="0"/>
              <a:t>tre</a:t>
            </a:r>
            <a:r>
              <a:rPr lang="en-US" dirty="0" smtClean="0"/>
              <a:t> choice for low/medium/high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0105F5-C09D-44EF-8104-788502333528}" type="slidenum">
              <a:rPr lang="en-US" smtClean="0"/>
              <a:pPr/>
              <a:t>20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Reponse</a:t>
            </a:r>
            <a:r>
              <a:rPr lang="en-US" dirty="0" smtClean="0"/>
              <a:t> analysis</a:t>
            </a:r>
            <a:r>
              <a:rPr lang="en-US" baseline="0" dirty="0" smtClean="0"/>
              <a:t> is a tracer injected on the right and as response we measure the </a:t>
            </a:r>
            <a:r>
              <a:rPr lang="en-US" baseline="0" dirty="0" err="1" smtClean="0"/>
              <a:t>arrivalk</a:t>
            </a:r>
            <a:r>
              <a:rPr lang="en-US" baseline="0" dirty="0" smtClean="0"/>
              <a:t> time on the right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0105F5-C09D-44EF-8104-788502333528}" type="slidenum">
              <a:rPr lang="en-US" smtClean="0"/>
              <a:pPr/>
              <a:t>21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Example </a:t>
            </a:r>
            <a:r>
              <a:rPr lang="en-US" smtClean="0"/>
              <a:t>response surface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0105F5-C09D-44EF-8104-788502333528}" type="slidenum">
              <a:rPr lang="en-US" smtClean="0"/>
              <a:pPr/>
              <a:t>23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3" name="Rounded Rectangle 12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295400" y="3733800"/>
            <a:ext cx="6400800" cy="1600200"/>
          </a:xfrm>
        </p:spPr>
        <p:txBody>
          <a:bodyPr/>
          <a:lstStyle>
            <a:lvl1pPr marL="0" indent="0" algn="ctr">
              <a:buNone/>
              <a:defRPr sz="26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dirty="0" smtClean="0"/>
              <a:t>Click to edit Master subtitle style</a:t>
            </a:r>
            <a:endParaRPr kumimoji="0" lang="en-US" dirty="0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311BF-BC3D-408C-B455-CF03458CE489}" type="datetimeFigureOut">
              <a:rPr lang="en-US" smtClean="0"/>
              <a:pPr/>
              <a:t>7/14/2011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>
            <a:noAutofit/>
          </a:bodyPr>
          <a:lstStyle>
            <a:lvl1pPr>
              <a:defRPr sz="1400">
                <a:solidFill>
                  <a:srgbClr val="FFFFFF"/>
                </a:solidFill>
              </a:defRPr>
            </a:lvl1pPr>
          </a:lstStyle>
          <a:p>
            <a:fld id="{8178E126-1E58-4DA6-A3C6-787619A5045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2931" y="1982703"/>
            <a:ext cx="9021537" cy="1527349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62931" y="1930120"/>
            <a:ext cx="9021537" cy="120580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62931" y="3510049"/>
            <a:ext cx="9021537" cy="110532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457200" y="2039330"/>
            <a:ext cx="8229600" cy="1470025"/>
          </a:xfrm>
        </p:spPr>
        <p:txBody>
          <a:bodyPr anchor="ctr"/>
          <a:lstStyle>
            <a:lvl1pPr algn="ctr">
              <a:defRPr lang="en-US" dirty="0">
                <a:solidFill>
                  <a:srgbClr val="FFFFFF"/>
                </a:solidFill>
              </a:defRPr>
            </a:lvl1pPr>
          </a:lstStyle>
          <a:p>
            <a:r>
              <a:rPr kumimoji="0" lang="en-US" dirty="0" smtClean="0"/>
              <a:t>Click to edit Master title style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311BF-BC3D-408C-B455-CF03458CE489}" type="datetimeFigureOut">
              <a:rPr lang="en-US" smtClean="0"/>
              <a:pPr/>
              <a:t>7/14/2011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78E126-1E58-4DA6-A3C6-787619A5045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1"/>
            <a:ext cx="201168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274640"/>
            <a:ext cx="55626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311BF-BC3D-408C-B455-CF03458CE489}" type="datetimeFigureOut">
              <a:rPr lang="en-US" smtClean="0"/>
              <a:pPr/>
              <a:t>7/14/2011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78E126-1E58-4DA6-A3C6-787619A5045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76200"/>
            <a:ext cx="7772400" cy="1143000"/>
          </a:xfrm>
        </p:spPr>
        <p:txBody>
          <a:bodyPr/>
          <a:lstStyle/>
          <a:p>
            <a:r>
              <a:rPr kumimoji="0" lang="en-US" dirty="0" smtClean="0"/>
              <a:t>Click to edit Master title style</a:t>
            </a:r>
            <a:endParaRPr kumimoji="0"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311BF-BC3D-408C-B455-CF03458CE489}" type="datetimeFigureOut">
              <a:rPr lang="en-US" smtClean="0"/>
              <a:pPr/>
              <a:t>7/14/2011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78E126-1E58-4DA6-A3C6-787619A5045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7772400" cy="4572000"/>
          </a:xfrm>
        </p:spPr>
        <p:txBody>
          <a:bodyPr vert="horz"/>
          <a:lstStyle/>
          <a:p>
            <a:pPr lvl="0" eaLnBrk="1" latinLnBrk="0" hangingPunct="1"/>
            <a:r>
              <a:rPr lang="en-US" dirty="0" smtClean="0"/>
              <a:t>Click to edit Master text styles</a:t>
            </a:r>
          </a:p>
          <a:p>
            <a:pPr lvl="1" eaLnBrk="1" latinLnBrk="0" hangingPunct="1"/>
            <a:r>
              <a:rPr lang="en-US" dirty="0" smtClean="0"/>
              <a:t>Second level</a:t>
            </a:r>
          </a:p>
          <a:p>
            <a:pPr lvl="2" eaLnBrk="1" latinLnBrk="0" hangingPunct="1"/>
            <a:r>
              <a:rPr lang="en-US" dirty="0" smtClean="0"/>
              <a:t>Third level</a:t>
            </a:r>
          </a:p>
          <a:p>
            <a:pPr lvl="3" eaLnBrk="1" latinLnBrk="0" hangingPunct="1"/>
            <a:r>
              <a:rPr lang="en-US" dirty="0" smtClean="0"/>
              <a:t>Fourth level</a:t>
            </a:r>
          </a:p>
          <a:p>
            <a:pPr lvl="4" eaLnBrk="1" latinLnBrk="0" hangingPunct="1"/>
            <a:r>
              <a:rPr lang="en-US" dirty="0" smtClean="0"/>
              <a:t>Fifth level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0" name="Rounded Rectangle 9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3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952500"/>
            <a:ext cx="7772400" cy="1362075"/>
          </a:xfrm>
        </p:spPr>
        <p:txBody>
          <a:bodyPr anchor="b" anchorCtr="0"/>
          <a:lstStyle>
            <a:lvl1pPr algn="l">
              <a:buNone/>
              <a:defRPr sz="4000" b="0" cap="none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547938"/>
            <a:ext cx="7772400" cy="1338262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chemeClr val="accent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dirty="0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311BF-BC3D-408C-B455-CF03458CE489}" type="datetimeFigureOut">
              <a:rPr lang="en-US" smtClean="0"/>
              <a:pPr/>
              <a:t>7/14/2011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0100" y="6172200"/>
            <a:ext cx="4000500" cy="45720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 flipV="1">
            <a:off x="69412" y="2376830"/>
            <a:ext cx="9013515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69146" y="2341475"/>
            <a:ext cx="9013781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68306" y="2468880"/>
            <a:ext cx="9014621" cy="45720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fld id="{8178E126-1E58-4DA6-A3C6-787619A5045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311BF-BC3D-408C-B455-CF03458CE489}" type="datetimeFigureOut">
              <a:rPr lang="en-US" smtClean="0"/>
              <a:pPr/>
              <a:t>7/14/2011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78E126-1E58-4DA6-A3C6-787619A5045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93395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9530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311BF-BC3D-408C-B455-CF03458CE489}" type="datetimeFigureOut">
              <a:rPr lang="en-US" smtClean="0"/>
              <a:pPr/>
              <a:t>7/14/2011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78E126-1E58-4DA6-A3C6-787619A5045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>
          <a:xfrm>
            <a:off x="9144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half" idx="4"/>
          </p:nvPr>
        </p:nvSpPr>
        <p:spPr>
          <a:xfrm>
            <a:off x="49530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76200"/>
            <a:ext cx="7772400" cy="11430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311BF-BC3D-408C-B455-CF03458CE489}" type="datetimeFigureOut">
              <a:rPr lang="en-US" smtClean="0"/>
              <a:pPr/>
              <a:t>7/14/2011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78E126-1E58-4DA6-A3C6-787619A5045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311BF-BC3D-408C-B455-CF03458CE489}" type="datetimeFigureOut">
              <a:rPr lang="en-US" smtClean="0"/>
              <a:pPr/>
              <a:t>7/14/2011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78E126-1E58-4DA6-A3C6-787619A5045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9" name="Rounded Rectangle 8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 algn="l">
              <a:buNone/>
              <a:defRPr sz="4000" b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914400" y="1600200"/>
            <a:ext cx="1905000" cy="4495800"/>
          </a:xfrm>
        </p:spPr>
        <p:txBody>
          <a:bodyPr/>
          <a:lstStyle>
            <a:lvl1pPr marL="0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311BF-BC3D-408C-B455-CF03458CE489}" type="datetimeFigureOut">
              <a:rPr lang="en-US" smtClean="0"/>
              <a:pPr/>
              <a:t>7/14/2011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78E126-1E58-4DA6-A3C6-787619A5045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"/>
          </p:nvPr>
        </p:nvSpPr>
        <p:spPr>
          <a:xfrm>
            <a:off x="2971800" y="1600200"/>
            <a:ext cx="5715000" cy="44958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900550"/>
            <a:ext cx="7315200" cy="522288"/>
          </a:xfrm>
        </p:spPr>
        <p:txBody>
          <a:bodyPr anchor="ctr">
            <a:noAutofit/>
          </a:bodyPr>
          <a:lstStyle>
            <a:lvl1pPr algn="l">
              <a:buNone/>
              <a:defRPr sz="2800" b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5445825"/>
            <a:ext cx="7315200" cy="685800"/>
          </a:xfrm>
        </p:spPr>
        <p:txBody>
          <a:bodyPr/>
          <a:lstStyle>
            <a:lvl1pPr marL="0" indent="0">
              <a:buFontTx/>
              <a:buNone/>
              <a:defRPr sz="16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311BF-BC3D-408C-B455-CF03458CE489}" type="datetimeFigureOut">
              <a:rPr lang="en-US" smtClean="0"/>
              <a:pPr/>
              <a:t>7/14/2011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4400" y="6172200"/>
            <a:ext cx="3886200" cy="45720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fld id="{8178E126-1E58-4DA6-A3C6-787619A5045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 flipV="1">
            <a:off x="68307" y="4683555"/>
            <a:ext cx="9006840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>
          <a:xfrm>
            <a:off x="68508" y="4650474"/>
            <a:ext cx="9006639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Rectangle 12"/>
          <p:cNvSpPr/>
          <p:nvPr/>
        </p:nvSpPr>
        <p:spPr>
          <a:xfrm>
            <a:off x="68510" y="4773224"/>
            <a:ext cx="9006637" cy="48807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8308" y="66675"/>
            <a:ext cx="9001873" cy="4581525"/>
          </a:xfrm>
          <a:prstGeom prst="round2SameRect">
            <a:avLst>
              <a:gd name="adj1" fmla="val 7101"/>
              <a:gd name="adj2" fmla="val 0"/>
            </a:avLst>
          </a:prstGeom>
          <a:solidFill>
            <a:schemeClr val="bg2"/>
          </a:solidFill>
          <a:ln w="6350"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8" name="Rounded Rectangle 7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400" cy="1143000"/>
          </a:xfrm>
          <a:prstGeom prst="rect">
            <a:avLst/>
          </a:prstGeom>
        </p:spPr>
        <p:txBody>
          <a:bodyPr bIns="91440" anchor="b" anchorCtr="0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7772400" cy="45720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172200" y="6191250"/>
            <a:ext cx="2476500" cy="476250"/>
          </a:xfrm>
          <a:prstGeom prst="rect">
            <a:avLst/>
          </a:prstGeom>
        </p:spPr>
        <p:txBody>
          <a:bodyPr anchor="ctr" anchorCtr="0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482311BF-BC3D-408C-B455-CF03458CE489}" type="datetimeFigureOut">
              <a:rPr lang="en-US" smtClean="0"/>
              <a:pPr/>
              <a:t>7/14/2011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</p:spPr>
        <p:txBody>
          <a:bodyPr anchor="ctr" anchorCtr="0"/>
          <a:lstStyle>
            <a:lvl1pPr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146304" y="6210300"/>
            <a:ext cx="457200" cy="457200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anchor="ctr" anchorCtr="1">
            <a:noAutofit/>
          </a:bodyPr>
          <a:lstStyle>
            <a:lvl1pPr algn="ctr" eaLnBrk="1" latinLnBrk="0" hangingPunct="1">
              <a:defRPr kumimoji="0" sz="14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fld id="{8178E126-1E58-4DA6-A3C6-787619A5045F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580"/>
        </a:spcBef>
        <a:buClr>
          <a:schemeClr val="accent1"/>
        </a:buClr>
        <a:buSzPct val="8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28600" algn="l" rtl="0" eaLnBrk="1" latinLnBrk="0" hangingPunct="1">
        <a:spcBef>
          <a:spcPts val="370"/>
        </a:spcBef>
        <a:buClr>
          <a:schemeClr val="accent2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SzPct val="8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370"/>
        </a:spcBef>
        <a:buClr>
          <a:schemeClr val="accent3"/>
        </a:buClr>
        <a:buSzPct val="80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70"/>
        </a:spcBef>
        <a:buClr>
          <a:schemeClr val="accent3"/>
        </a:buClr>
        <a:buFontTx/>
        <a:buChar char="o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228600" algn="l" rtl="0" eaLnBrk="1" latinLnBrk="0" hangingPunct="1">
        <a:spcBef>
          <a:spcPts val="370"/>
        </a:spcBef>
        <a:buClr>
          <a:schemeClr val="accent3"/>
        </a:buClr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228600" algn="l" rtl="0" eaLnBrk="1" latinLnBrk="0" hangingPunct="1">
        <a:spcBef>
          <a:spcPts val="370"/>
        </a:spcBef>
        <a:buClr>
          <a:schemeClr val="accent2"/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228600" algn="l" rtl="0" eaLnBrk="1" latinLnBrk="0" hangingPunct="1">
        <a:spcBef>
          <a:spcPts val="370"/>
        </a:spcBef>
        <a:buClr>
          <a:schemeClr val="accent2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w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5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14.wmf"/><Relationship Id="rId9" Type="http://schemas.openxmlformats.org/officeDocument/2006/relationships/image" Target="../media/image17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wmf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4.wm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886200"/>
            <a:ext cx="7315200" cy="2743200"/>
          </a:xfrm>
        </p:spPr>
        <p:txBody>
          <a:bodyPr>
            <a:noAutofit/>
          </a:bodyPr>
          <a:lstStyle/>
          <a:p>
            <a:r>
              <a:rPr lang="en-US" sz="2800" b="1" dirty="0"/>
              <a:t>Modeling Uncertainty in the Earth Sciences</a:t>
            </a:r>
          </a:p>
          <a:p>
            <a:endParaRPr lang="en-US" sz="2800" b="1" dirty="0"/>
          </a:p>
          <a:p>
            <a:r>
              <a:rPr lang="en-US" sz="2800" b="1" dirty="0" err="1"/>
              <a:t>Jef</a:t>
            </a:r>
            <a:r>
              <a:rPr lang="en-US" sz="2800" b="1" dirty="0"/>
              <a:t> </a:t>
            </a:r>
            <a:r>
              <a:rPr lang="en-US" sz="2800" b="1" dirty="0" err="1"/>
              <a:t>Caers</a:t>
            </a:r>
            <a:endParaRPr lang="en-US" sz="2800" b="1" dirty="0"/>
          </a:p>
          <a:p>
            <a:r>
              <a:rPr lang="en-US" sz="2800" b="1" dirty="0"/>
              <a:t>Stanford University</a:t>
            </a:r>
            <a:endParaRPr lang="en-US" sz="2800" b="1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dirty="0" smtClean="0"/>
              <a:t>Modeling response uncertainty</a:t>
            </a:r>
            <a:endParaRPr lang="en-US" dirty="0"/>
          </a:p>
        </p:txBody>
      </p:sp>
      <p:pic>
        <p:nvPicPr>
          <p:cNvPr id="4" name="Picture 16" descr="stanford_sea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750" y="167425"/>
            <a:ext cx="1676400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Effect estimates</a:t>
            </a:r>
            <a:endParaRPr lang="en-US" dirty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97930219"/>
              </p:ext>
            </p:extLst>
          </p:nvPr>
        </p:nvGraphicFramePr>
        <p:xfrm>
          <a:off x="381000" y="1457080"/>
          <a:ext cx="3894403" cy="5622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1" name="Equation" r:id="rId3" imgW="2705100" imgH="393700" progId="Equation.DSMT4">
                  <p:embed/>
                </p:oleObj>
              </mc:Choice>
              <mc:Fallback>
                <p:oleObj name="Equation" r:id="rId3" imgW="2705100" imgH="393700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" y="1457080"/>
                        <a:ext cx="3894403" cy="56222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58720671"/>
              </p:ext>
            </p:extLst>
          </p:nvPr>
        </p:nvGraphicFramePr>
        <p:xfrm>
          <a:off x="4821382" y="1457080"/>
          <a:ext cx="4017818" cy="5622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2" name="Equation" r:id="rId5" imgW="2794000" imgH="393700" progId="Equation.DSMT4">
                  <p:embed/>
                </p:oleObj>
              </mc:Choice>
              <mc:Fallback>
                <p:oleObj name="Equation" r:id="rId5" imgW="2794000" imgH="3937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21382" y="1457080"/>
                        <a:ext cx="4017818" cy="56222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80096164"/>
              </p:ext>
            </p:extLst>
          </p:nvPr>
        </p:nvGraphicFramePr>
        <p:xfrm>
          <a:off x="2514600" y="2333380"/>
          <a:ext cx="4004105" cy="5622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3" name="Equation" r:id="rId7" imgW="2781300" imgH="393700" progId="Equation.DSMT4">
                  <p:embed/>
                </p:oleObj>
              </mc:Choice>
              <mc:Fallback>
                <p:oleObj name="Equation" r:id="rId7" imgW="2781300" imgH="39370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4600" y="2333380"/>
                        <a:ext cx="4004105" cy="56222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Picture 8"/>
          <p:cNvPicPr/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2095500" y="3048000"/>
            <a:ext cx="5067300" cy="34899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4986115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 of designs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Factorial design: </a:t>
            </a:r>
            <a:r>
              <a:rPr lang="en-US" dirty="0" err="1" smtClean="0"/>
              <a:t>s</a:t>
            </a:r>
            <a:r>
              <a:rPr lang="en-US" baseline="30000" dirty="0" err="1" smtClean="0"/>
              <a:t>k</a:t>
            </a:r>
            <a:endParaRPr lang="en-US" baseline="30000" dirty="0" smtClean="0"/>
          </a:p>
          <a:p>
            <a:endParaRPr lang="en-US" dirty="0"/>
          </a:p>
          <a:p>
            <a:r>
              <a:rPr lang="en-US" dirty="0" smtClean="0"/>
              <a:t>Fractional factorial design: s</a:t>
            </a:r>
            <a:r>
              <a:rPr lang="en-US" baseline="30000" dirty="0" smtClean="0"/>
              <a:t>(k-p)</a:t>
            </a:r>
          </a:p>
          <a:p>
            <a:endParaRPr lang="en-US" dirty="0"/>
          </a:p>
          <a:p>
            <a:r>
              <a:rPr lang="en-US" dirty="0" smtClean="0"/>
              <a:t>Central composite design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88574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Fractional factorial design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37409" y="1371600"/>
            <a:ext cx="6335920" cy="4124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2743200" y="5779943"/>
            <a:ext cx="40133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Fractional factorial design 2</a:t>
            </a:r>
            <a:r>
              <a:rPr lang="en-US" sz="2400" baseline="30000" dirty="0" smtClean="0"/>
              <a:t>(3-1)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257811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Response surface designs</a:t>
            </a:r>
            <a:endParaRPr lang="en-US" dirty="0"/>
          </a:p>
        </p:txBody>
      </p:sp>
      <p:pic>
        <p:nvPicPr>
          <p:cNvPr id="3" name="Picture 2" descr="RSM_REF.bmp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114800" y="1742209"/>
            <a:ext cx="4267200" cy="3200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/>
          <p:cNvSpPr txBox="1"/>
          <p:nvPr/>
        </p:nvSpPr>
        <p:spPr>
          <a:xfrm>
            <a:off x="689264" y="5410200"/>
            <a:ext cx="817704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How many pairs of PORO/PERM do I need to get this surface as accurately as possible</a:t>
            </a:r>
          </a:p>
          <a:p>
            <a:endParaRPr lang="en-US" dirty="0"/>
          </a:p>
          <a:p>
            <a:r>
              <a:rPr lang="en-US" dirty="0" smtClean="0"/>
              <a:t>What combination of PORO/PERM values should I chose ?</a:t>
            </a:r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344" y="1524000"/>
            <a:ext cx="3287734" cy="381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181600" y="1339334"/>
            <a:ext cx="19581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 response surface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92361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Central composite design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219200"/>
            <a:ext cx="7536420" cy="5238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524000" y="4800600"/>
            <a:ext cx="2576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Total combinations = 9</a:t>
            </a:r>
            <a:endParaRPr lang="en-US" sz="20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5257800" y="5373166"/>
            <a:ext cx="27067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Total combinations = 15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7679856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066800"/>
            <a:ext cx="7239000" cy="5727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158955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Effect estimates</a:t>
            </a:r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599" y="1295400"/>
            <a:ext cx="7675563" cy="5395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758749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28600"/>
            <a:ext cx="7772400" cy="114300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Monte Carlo simulation </a:t>
            </a:r>
            <a:br>
              <a:rPr lang="en-US" sz="3200" dirty="0" smtClean="0"/>
            </a:br>
            <a:r>
              <a:rPr lang="en-US" sz="3200" dirty="0" smtClean="0"/>
              <a:t>using the response surface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914400" y="1600200"/>
            <a:ext cx="7772400" cy="4572000"/>
          </a:xfrm>
        </p:spPr>
        <p:txBody>
          <a:bodyPr/>
          <a:lstStyle/>
          <a:p>
            <a:r>
              <a:rPr lang="en-US" dirty="0" smtClean="0"/>
              <a:t>Assume the response surface is a good approximation of the actual response</a:t>
            </a:r>
          </a:p>
          <a:p>
            <a:endParaRPr lang="en-US" dirty="0"/>
          </a:p>
          <a:p>
            <a:r>
              <a:rPr lang="en-US" dirty="0" smtClean="0"/>
              <a:t>Perform Monte Carlo simulation of the input parameters</a:t>
            </a:r>
          </a:p>
          <a:p>
            <a:endParaRPr lang="en-US" dirty="0"/>
          </a:p>
          <a:p>
            <a:r>
              <a:rPr lang="en-US" dirty="0" smtClean="0"/>
              <a:t>For each sampled parameter set, calculate the response using the response surface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6658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</a:t>
            </a:r>
            <a:endParaRPr lang="en-US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 cstate="print"/>
          <a:srcRect l="22917" t="12046" r="45514" b="28806"/>
          <a:stretch>
            <a:fillRect/>
          </a:stretch>
        </p:blipFill>
        <p:spPr bwMode="auto">
          <a:xfrm>
            <a:off x="304800" y="1219200"/>
            <a:ext cx="3687479" cy="388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292100" dist="139700" dir="2700000" algn="tl" rotWithShape="0">
              <a:prstClr val="black">
                <a:alpha val="65000"/>
              </a:prstClr>
            </a:outerShdw>
          </a:effectLst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 cstate="print"/>
          <a:srcRect l="23333" t="12222" r="45417" b="29259"/>
          <a:stretch>
            <a:fillRect/>
          </a:stretch>
        </p:blipFill>
        <p:spPr bwMode="auto">
          <a:xfrm>
            <a:off x="3549568" y="2743200"/>
            <a:ext cx="3689432" cy="388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292100" dist="139700" dir="2700000" algn="tl" rotWithShape="0">
              <a:prstClr val="black">
                <a:alpha val="65000"/>
              </a:prstClr>
            </a:outerShdw>
          </a:effectLst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4" cstate="print"/>
          <a:srcRect l="22917" t="12222" r="45417" b="29259"/>
          <a:stretch>
            <a:fillRect/>
          </a:stretch>
        </p:blipFill>
        <p:spPr bwMode="auto">
          <a:xfrm>
            <a:off x="5027270" y="228600"/>
            <a:ext cx="3811930" cy="396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292100" dist="139700" dir="2700000" algn="tl" rotWithShape="0">
              <a:prstClr val="black">
                <a:alpha val="65000"/>
              </a:prstClr>
            </a:outerShdw>
          </a:effectLst>
        </p:spPr>
      </p:pic>
      <p:sp>
        <p:nvSpPr>
          <p:cNvPr id="6" name="Right Arrow 5"/>
          <p:cNvSpPr/>
          <p:nvPr/>
        </p:nvSpPr>
        <p:spPr>
          <a:xfrm rot="19122053">
            <a:off x="4135201" y="2282479"/>
            <a:ext cx="884521" cy="6477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487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Experimental design: example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 l="4167" t="11852" r="42500" b="12593"/>
          <a:stretch>
            <a:fillRect/>
          </a:stretch>
        </p:blipFill>
        <p:spPr bwMode="auto">
          <a:xfrm>
            <a:off x="609600" y="1371600"/>
            <a:ext cx="6096000" cy="4857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/>
          <p:cNvSpPr/>
          <p:nvPr/>
        </p:nvSpPr>
        <p:spPr>
          <a:xfrm>
            <a:off x="685800" y="3657600"/>
            <a:ext cx="5829300" cy="103909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6858000" y="1828800"/>
            <a:ext cx="924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layering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553200" y="2819399"/>
            <a:ext cx="15746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Shale </a:t>
            </a:r>
          </a:p>
          <a:p>
            <a:pPr algn="ctr"/>
            <a:r>
              <a:rPr lang="en-US" dirty="0" smtClean="0"/>
              <a:t>Calcite cement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775159" y="4800600"/>
            <a:ext cx="13662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Permeability</a:t>
            </a:r>
          </a:p>
          <a:p>
            <a:pPr algn="ctr"/>
            <a:r>
              <a:rPr lang="en-US" dirty="0" smtClean="0"/>
              <a:t>(</a:t>
            </a:r>
            <a:r>
              <a:rPr lang="en-US" dirty="0" err="1" smtClean="0"/>
              <a:t>sgsim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850672" y="6216134"/>
            <a:ext cx="2939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From White et al, SPE Journal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81000"/>
            <a:ext cx="77724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Modeling Uncertainty </a:t>
            </a:r>
            <a:br>
              <a:rPr lang="en-US" dirty="0" smtClean="0"/>
            </a:br>
            <a:r>
              <a:rPr lang="en-US" dirty="0" smtClean="0"/>
              <a:t>in the Earth Sciences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6934200" y="1858963"/>
            <a:ext cx="1905000" cy="1874837"/>
          </a:xfrm>
          <a:prstGeom prst="rect">
            <a:avLst/>
          </a:prstGeom>
          <a:ln w="412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381000" y="1858963"/>
            <a:ext cx="6324600" cy="1874837"/>
          </a:xfrm>
          <a:prstGeom prst="rect">
            <a:avLst/>
          </a:prstGeom>
          <a:ln w="412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935163"/>
            <a:ext cx="7977187" cy="4618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" name="TextBox 24"/>
          <p:cNvSpPr txBox="1"/>
          <p:nvPr/>
        </p:nvSpPr>
        <p:spPr>
          <a:xfrm>
            <a:off x="2514600" y="1500022"/>
            <a:ext cx="1811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High dimensional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6980843" y="1467756"/>
            <a:ext cx="1767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Low dimensional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Factors considered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 l="12083" t="54815" r="41250" b="19259"/>
          <a:stretch>
            <a:fillRect/>
          </a:stretch>
        </p:blipFill>
        <p:spPr bwMode="auto">
          <a:xfrm>
            <a:off x="381000" y="2057400"/>
            <a:ext cx="8534400" cy="266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Response evaluation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/>
          <a:srcRect l="10833" t="30370" r="32500" b="20741"/>
          <a:stretch>
            <a:fillRect/>
          </a:stretch>
        </p:blipFill>
        <p:spPr bwMode="auto">
          <a:xfrm>
            <a:off x="457200" y="1524000"/>
            <a:ext cx="8458200" cy="41047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5" name="Straight Arrow Connector 4"/>
          <p:cNvCxnSpPr/>
          <p:nvPr/>
        </p:nvCxnSpPr>
        <p:spPr>
          <a:xfrm rot="5400000">
            <a:off x="267494" y="1789906"/>
            <a:ext cx="990600" cy="1588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rot="16200000" flipV="1">
            <a:off x="8287544" y="1847056"/>
            <a:ext cx="800100" cy="1588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838200" y="1143000"/>
            <a:ext cx="2929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Inject tracer (a dye basically)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248400" y="1066800"/>
            <a:ext cx="2617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Check when tracer arrives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Effects estimate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56" t="38676" r="74081" b="6481"/>
          <a:stretch/>
        </p:blipFill>
        <p:spPr bwMode="auto">
          <a:xfrm>
            <a:off x="3005309" y="1669312"/>
            <a:ext cx="2387010" cy="4701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90" t="38613" r="51850" b="7103"/>
          <a:stretch/>
        </p:blipFill>
        <p:spPr bwMode="auto">
          <a:xfrm>
            <a:off x="6861384" y="1669312"/>
            <a:ext cx="893135" cy="46535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46293" y="2743200"/>
            <a:ext cx="245560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 = variogram range</a:t>
            </a:r>
          </a:p>
          <a:p>
            <a:r>
              <a:rPr lang="en-US" dirty="0" smtClean="0"/>
              <a:t>n = nugget</a:t>
            </a:r>
          </a:p>
          <a:p>
            <a:r>
              <a:rPr lang="en-US" dirty="0" smtClean="0"/>
              <a:t>a = anisotropy</a:t>
            </a:r>
          </a:p>
          <a:p>
            <a:r>
              <a:rPr lang="en-US" dirty="0" smtClean="0"/>
              <a:t>c = cement permeability</a:t>
            </a:r>
          </a:p>
          <a:p>
            <a:r>
              <a:rPr lang="en-US" dirty="0" smtClean="0"/>
              <a:t>d = shale resistance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639719" y="1299980"/>
            <a:ext cx="13971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Parameters</a:t>
            </a:r>
            <a:endParaRPr lang="en-US" sz="20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6226020" y="976084"/>
            <a:ext cx="21638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 smtClean="0"/>
              <a:t>Effect estimate on </a:t>
            </a:r>
          </a:p>
          <a:p>
            <a:pPr algn="ctr"/>
            <a:r>
              <a:rPr lang="en-US" sz="2000" b="1" dirty="0" smtClean="0"/>
              <a:t>tracer arrival time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815868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Response surface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/>
          <a:srcRect l="41666" t="25185" r="31667" b="37778"/>
          <a:stretch>
            <a:fillRect/>
          </a:stretch>
        </p:blipFill>
        <p:spPr bwMode="auto">
          <a:xfrm>
            <a:off x="1828800" y="1524000"/>
            <a:ext cx="585216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6934200" y="2667000"/>
            <a:ext cx="1885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Tracer arrival time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Limitations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Works well for continuous, simple parameters, e.g. permeability in channel, depth of water table, variogram range</a:t>
            </a:r>
          </a:p>
          <a:p>
            <a:endParaRPr lang="en-US" dirty="0"/>
          </a:p>
          <a:p>
            <a:r>
              <a:rPr lang="en-US" dirty="0" smtClean="0"/>
              <a:t>Cannot deal with spatial uncertainty, only “input uncertainty”</a:t>
            </a:r>
          </a:p>
          <a:p>
            <a:endParaRPr lang="en-US" dirty="0" smtClean="0"/>
          </a:p>
          <a:p>
            <a:r>
              <a:rPr lang="en-US" dirty="0" smtClean="0"/>
              <a:t>Not suited for scenario parameters such as the choice of a training image or choice of scenario (with shale/without shale)</a:t>
            </a:r>
          </a:p>
          <a:p>
            <a:endParaRPr lang="en-US" dirty="0" smtClean="0"/>
          </a:p>
          <a:p>
            <a:r>
              <a:rPr lang="en-US" dirty="0" smtClean="0"/>
              <a:t>Not suited for parameters that induce a discrete and/or discontinuous change in the response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Distance 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Reponses that exhibit discrete changes</a:t>
            </a:r>
          </a:p>
          <a:p>
            <a:endParaRPr lang="en-US" dirty="0" smtClean="0"/>
          </a:p>
          <a:p>
            <a:r>
              <a:rPr lang="en-US" dirty="0" smtClean="0"/>
              <a:t>Parameters that may have major impact on uncertainty, such as the choice of a training image</a:t>
            </a:r>
          </a:p>
          <a:p>
            <a:endParaRPr lang="en-US" dirty="0" smtClean="0"/>
          </a:p>
          <a:p>
            <a:r>
              <a:rPr lang="en-US" dirty="0" smtClean="0"/>
              <a:t>Can be used with any parameters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Recall chapter 9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1319645" y="1600200"/>
            <a:ext cx="5943600" cy="4457700"/>
            <a:chOff x="1295400" y="990600"/>
            <a:chExt cx="5943600" cy="4457700"/>
          </a:xfrm>
        </p:grpSpPr>
        <p:pic>
          <p:nvPicPr>
            <p:cNvPr id="4" name="Picture 3" descr="CMD001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95400" y="990600"/>
              <a:ext cx="5943600" cy="4457700"/>
            </a:xfrm>
            <a:prstGeom prst="rect">
              <a:avLst/>
            </a:prstGeom>
          </p:spPr>
        </p:pic>
        <p:sp>
          <p:nvSpPr>
            <p:cNvPr id="5" name="Freeform 4"/>
            <p:cNvSpPr/>
            <p:nvPr/>
          </p:nvSpPr>
          <p:spPr>
            <a:xfrm>
              <a:off x="2200275" y="4043363"/>
              <a:ext cx="209550" cy="862012"/>
            </a:xfrm>
            <a:custGeom>
              <a:avLst/>
              <a:gdLst>
                <a:gd name="connsiteX0" fmla="*/ 23813 w 209550"/>
                <a:gd name="connsiteY0" fmla="*/ 9525 h 862012"/>
                <a:gd name="connsiteX1" fmla="*/ 152400 w 209550"/>
                <a:gd name="connsiteY1" fmla="*/ 0 h 862012"/>
                <a:gd name="connsiteX2" fmla="*/ 133350 w 209550"/>
                <a:gd name="connsiteY2" fmla="*/ 628650 h 862012"/>
                <a:gd name="connsiteX3" fmla="*/ 209550 w 209550"/>
                <a:gd name="connsiteY3" fmla="*/ 742950 h 862012"/>
                <a:gd name="connsiteX4" fmla="*/ 185738 w 209550"/>
                <a:gd name="connsiteY4" fmla="*/ 862012 h 862012"/>
                <a:gd name="connsiteX5" fmla="*/ 52388 w 209550"/>
                <a:gd name="connsiteY5" fmla="*/ 833437 h 862012"/>
                <a:gd name="connsiteX6" fmla="*/ 0 w 209550"/>
                <a:gd name="connsiteY6" fmla="*/ 481012 h 862012"/>
                <a:gd name="connsiteX7" fmla="*/ 23813 w 209550"/>
                <a:gd name="connsiteY7" fmla="*/ 9525 h 862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9550" h="862012">
                  <a:moveTo>
                    <a:pt x="23813" y="9525"/>
                  </a:moveTo>
                  <a:lnTo>
                    <a:pt x="152400" y="0"/>
                  </a:lnTo>
                  <a:lnTo>
                    <a:pt x="133350" y="628650"/>
                  </a:lnTo>
                  <a:lnTo>
                    <a:pt x="209550" y="742950"/>
                  </a:lnTo>
                  <a:lnTo>
                    <a:pt x="185738" y="862012"/>
                  </a:lnTo>
                  <a:lnTo>
                    <a:pt x="52388" y="833437"/>
                  </a:lnTo>
                  <a:lnTo>
                    <a:pt x="0" y="481012"/>
                  </a:lnTo>
                  <a:lnTo>
                    <a:pt x="23813" y="952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22144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 a simple transformation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34188751"/>
                  </p:ext>
                </p:extLst>
              </p:nvPr>
            </p:nvGraphicFramePr>
            <p:xfrm>
              <a:off x="381000" y="2479780"/>
              <a:ext cx="3124200" cy="196316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24840"/>
                    <a:gridCol w="624840"/>
                    <a:gridCol w="624840"/>
                    <a:gridCol w="624840"/>
                    <a:gridCol w="624840"/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D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2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3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4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ad>
                                  <m:radPr>
                                    <m:degHide m:val="on"/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2</m:t>
                                    </m:r>
                                  </m:e>
                                </m:ra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2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ad>
                                  <m:radPr>
                                    <m:degHide m:val="on"/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2</m:t>
                                    </m:r>
                                  </m:e>
                                </m:ra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3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ad>
                                  <m:radPr>
                                    <m:degHide m:val="on"/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2</m:t>
                                    </m:r>
                                  </m:e>
                                </m:ra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4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ad>
                                  <m:radPr>
                                    <m:degHide m:val="on"/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2</m:t>
                                    </m:r>
                                  </m:e>
                                </m:ra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11991544"/>
                  </p:ext>
                </p:extLst>
              </p:nvPr>
            </p:nvGraphicFramePr>
            <p:xfrm>
              <a:off x="381000" y="2479780"/>
              <a:ext cx="3124200" cy="196316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24840"/>
                    <a:gridCol w="624840"/>
                    <a:gridCol w="624840"/>
                    <a:gridCol w="624840"/>
                    <a:gridCol w="624840"/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D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2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3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4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9808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402941" t="-101538" b="-318462"/>
                          </a:stretch>
                        </a:blipFill>
                      </a:tcPr>
                    </a:tc>
                  </a:tr>
                  <a:tr h="39808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2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299029" t="-201538" r="-99029" b="-2184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9808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3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201961" t="-296970" r="-200980" b="-1151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9808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4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100000" t="-403077" r="-298058" b="-169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p:sp>
        <p:nvSpPr>
          <p:cNvPr id="4" name="TextBox 3"/>
          <p:cNvSpPr txBox="1"/>
          <p:nvPr/>
        </p:nvSpPr>
        <p:spPr>
          <a:xfrm>
            <a:off x="1520536" y="2022580"/>
            <a:ext cx="966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distance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621604" y="2810985"/>
            <a:ext cx="19727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k= 1-exp(-d)</a:t>
            </a:r>
            <a:endParaRPr lang="en-US" sz="28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24541769"/>
                  </p:ext>
                </p:extLst>
              </p:nvPr>
            </p:nvGraphicFramePr>
            <p:xfrm>
              <a:off x="5638800" y="2465546"/>
              <a:ext cx="3124200" cy="1854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24840"/>
                    <a:gridCol w="624840"/>
                    <a:gridCol w="624840"/>
                    <a:gridCol w="624840"/>
                    <a:gridCol w="624840"/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K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2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3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4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0.86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0.86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0.94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2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0.86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dirty="0" smtClean="0"/>
                                  <m:t>0.94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0.86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3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0.86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dirty="0" smtClean="0"/>
                                  <m:t>0.94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0.86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4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dirty="0" smtClean="0"/>
                                  <m:t>0.94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0.86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0.86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74836413"/>
                  </p:ext>
                </p:extLst>
              </p:nvPr>
            </p:nvGraphicFramePr>
            <p:xfrm>
              <a:off x="5638800" y="2465546"/>
              <a:ext cx="3124200" cy="1854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24840"/>
                    <a:gridCol w="624840"/>
                    <a:gridCol w="624840"/>
                    <a:gridCol w="624840"/>
                    <a:gridCol w="624840"/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K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2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3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4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0.86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0.86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0.94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2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0.86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3"/>
                          <a:stretch>
                            <a:fillRect l="-301961" t="-208197" r="-100980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0.86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3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0.86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3"/>
                          <a:stretch>
                            <a:fillRect l="-199029" t="-308197" r="-199029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0.86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4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3"/>
                          <a:stretch>
                            <a:fillRect l="-100980" t="-408197" r="-301961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0.86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0.86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p:sp>
        <p:nvSpPr>
          <p:cNvPr id="8" name="TextBox 7"/>
          <p:cNvSpPr txBox="1"/>
          <p:nvPr/>
        </p:nvSpPr>
        <p:spPr>
          <a:xfrm>
            <a:off x="6553200" y="2022580"/>
            <a:ext cx="1447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new distance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215302" y="4572000"/>
            <a:ext cx="175649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λ</a:t>
            </a:r>
            <a:r>
              <a:rPr lang="en-US" sz="2800" baseline="-25000" dirty="0"/>
              <a:t>1</a:t>
            </a:r>
            <a:r>
              <a:rPr lang="en-US" sz="2800" dirty="0"/>
              <a:t> = λ</a:t>
            </a:r>
            <a:r>
              <a:rPr lang="en-US" sz="2800" baseline="-25000" dirty="0"/>
              <a:t>2</a:t>
            </a:r>
            <a:r>
              <a:rPr lang="en-US" sz="2800" dirty="0"/>
              <a:t> = 1</a:t>
            </a:r>
          </a:p>
          <a:p>
            <a:r>
              <a:rPr lang="en-US" sz="2800" dirty="0"/>
              <a:t>λ</a:t>
            </a:r>
            <a:r>
              <a:rPr lang="en-US" sz="2800" baseline="-25000" dirty="0"/>
              <a:t>3</a:t>
            </a:r>
            <a:r>
              <a:rPr lang="en-US" sz="2800" dirty="0"/>
              <a:t> = λ</a:t>
            </a:r>
            <a:r>
              <a:rPr lang="en-US" sz="2800" baseline="-25000" dirty="0"/>
              <a:t>4</a:t>
            </a:r>
            <a:r>
              <a:rPr lang="en-US" sz="2800" dirty="0"/>
              <a:t> = 0</a:t>
            </a:r>
          </a:p>
        </p:txBody>
      </p:sp>
      <p:sp>
        <p:nvSpPr>
          <p:cNvPr id="10" name="Right Arrow 9"/>
          <p:cNvSpPr/>
          <p:nvPr/>
        </p:nvSpPr>
        <p:spPr>
          <a:xfrm>
            <a:off x="3733800" y="3352800"/>
            <a:ext cx="17526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320702" y="4572000"/>
            <a:ext cx="2366098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λ</a:t>
            </a:r>
            <a:r>
              <a:rPr lang="en-US" sz="2800" baseline="-25000" dirty="0"/>
              <a:t>1</a:t>
            </a:r>
            <a:r>
              <a:rPr lang="en-US" sz="2800" dirty="0"/>
              <a:t> = λ</a:t>
            </a:r>
            <a:r>
              <a:rPr lang="en-US" sz="2800" baseline="-25000" dirty="0"/>
              <a:t>2</a:t>
            </a:r>
            <a:r>
              <a:rPr lang="en-US" sz="2800" dirty="0"/>
              <a:t> = </a:t>
            </a:r>
            <a:r>
              <a:rPr lang="en-US" sz="2800" dirty="0" smtClean="0"/>
              <a:t>0.44</a:t>
            </a:r>
            <a:endParaRPr lang="en-US" sz="2800" dirty="0"/>
          </a:p>
          <a:p>
            <a:r>
              <a:rPr lang="en-US" sz="2800" b="1" dirty="0"/>
              <a:t>λ</a:t>
            </a:r>
            <a:r>
              <a:rPr lang="en-US" sz="2800" b="1" baseline="-25000" dirty="0"/>
              <a:t>3</a:t>
            </a:r>
            <a:r>
              <a:rPr lang="en-US" sz="2800" b="1" dirty="0"/>
              <a:t> </a:t>
            </a:r>
            <a:r>
              <a:rPr lang="en-US" sz="2800" b="1" dirty="0" smtClean="0"/>
              <a:t>= 0.31</a:t>
            </a:r>
          </a:p>
          <a:p>
            <a:r>
              <a:rPr lang="en-US" sz="2800" dirty="0" smtClean="0"/>
              <a:t>λ</a:t>
            </a:r>
            <a:r>
              <a:rPr lang="en-US" sz="2800" baseline="-25000" dirty="0" smtClean="0"/>
              <a:t>4</a:t>
            </a:r>
            <a:r>
              <a:rPr lang="en-US" sz="2800" dirty="0" smtClean="0"/>
              <a:t> = 0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6026894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separation is possible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04" t="3617" r="18355" b="3667"/>
          <a:stretch/>
        </p:blipFill>
        <p:spPr>
          <a:xfrm>
            <a:off x="2296391" y="1402773"/>
            <a:ext cx="4644736" cy="4707082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4211782" y="3868881"/>
            <a:ext cx="193964" cy="180109"/>
          </a:xfrm>
          <a:prstGeom prst="ellipse">
            <a:avLst/>
          </a:prstGeom>
          <a:solidFill>
            <a:srgbClr val="FF00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5808517" y="2452254"/>
            <a:ext cx="193964" cy="180109"/>
          </a:xfrm>
          <a:prstGeom prst="ellipse">
            <a:avLst/>
          </a:prstGeom>
          <a:solidFill>
            <a:srgbClr val="3366FF"/>
          </a:solidFill>
          <a:ln w="38100">
            <a:solidFill>
              <a:srgbClr val="33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5049982" y="5070763"/>
            <a:ext cx="193964" cy="180109"/>
          </a:xfrm>
          <a:prstGeom prst="ellipse">
            <a:avLst/>
          </a:prstGeom>
          <a:solidFill>
            <a:srgbClr val="FF00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3380508" y="2864426"/>
            <a:ext cx="193964" cy="180109"/>
          </a:xfrm>
          <a:prstGeom prst="ellipse">
            <a:avLst/>
          </a:prstGeom>
          <a:solidFill>
            <a:srgbClr val="3366FF"/>
          </a:solidFill>
          <a:ln w="38100">
            <a:solidFill>
              <a:srgbClr val="33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574472" y="257822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236668" y="482958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889314" y="393687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971309" y="214399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12" name="Freeform 11"/>
          <p:cNvSpPr/>
          <p:nvPr/>
        </p:nvSpPr>
        <p:spPr>
          <a:xfrm>
            <a:off x="2932317" y="2819400"/>
            <a:ext cx="3568927" cy="1142999"/>
          </a:xfrm>
          <a:custGeom>
            <a:avLst/>
            <a:gdLst>
              <a:gd name="connsiteX0" fmla="*/ 1101436 w 3429000"/>
              <a:gd name="connsiteY0" fmla="*/ 0 h 872836"/>
              <a:gd name="connsiteX1" fmla="*/ 0 w 3429000"/>
              <a:gd name="connsiteY1" fmla="*/ 768927 h 872836"/>
              <a:gd name="connsiteX2" fmla="*/ 2753591 w 3429000"/>
              <a:gd name="connsiteY2" fmla="*/ 872836 h 872836"/>
              <a:gd name="connsiteX3" fmla="*/ 3429000 w 3429000"/>
              <a:gd name="connsiteY3" fmla="*/ 124691 h 872836"/>
              <a:gd name="connsiteX4" fmla="*/ 1101436 w 3429000"/>
              <a:gd name="connsiteY4" fmla="*/ 0 h 872836"/>
              <a:gd name="connsiteX0" fmla="*/ 1236518 w 3564082"/>
              <a:gd name="connsiteY0" fmla="*/ 0 h 872836"/>
              <a:gd name="connsiteX1" fmla="*/ 0 w 3564082"/>
              <a:gd name="connsiteY1" fmla="*/ 800100 h 872836"/>
              <a:gd name="connsiteX2" fmla="*/ 2888673 w 3564082"/>
              <a:gd name="connsiteY2" fmla="*/ 872836 h 872836"/>
              <a:gd name="connsiteX3" fmla="*/ 3564082 w 3564082"/>
              <a:gd name="connsiteY3" fmla="*/ 124691 h 872836"/>
              <a:gd name="connsiteX4" fmla="*/ 1236518 w 3564082"/>
              <a:gd name="connsiteY4" fmla="*/ 0 h 872836"/>
              <a:gd name="connsiteX0" fmla="*/ 1236518 w 3564082"/>
              <a:gd name="connsiteY0" fmla="*/ 0 h 768927"/>
              <a:gd name="connsiteX1" fmla="*/ 0 w 3564082"/>
              <a:gd name="connsiteY1" fmla="*/ 696191 h 768927"/>
              <a:gd name="connsiteX2" fmla="*/ 2888673 w 3564082"/>
              <a:gd name="connsiteY2" fmla="*/ 768927 h 768927"/>
              <a:gd name="connsiteX3" fmla="*/ 3564082 w 3564082"/>
              <a:gd name="connsiteY3" fmla="*/ 20782 h 768927"/>
              <a:gd name="connsiteX4" fmla="*/ 1236518 w 3564082"/>
              <a:gd name="connsiteY4" fmla="*/ 0 h 768927"/>
              <a:gd name="connsiteX0" fmla="*/ 1236518 w 3564082"/>
              <a:gd name="connsiteY0" fmla="*/ 0 h 872836"/>
              <a:gd name="connsiteX1" fmla="*/ 0 w 3564082"/>
              <a:gd name="connsiteY1" fmla="*/ 696191 h 872836"/>
              <a:gd name="connsiteX2" fmla="*/ 2867891 w 3564082"/>
              <a:gd name="connsiteY2" fmla="*/ 872836 h 872836"/>
              <a:gd name="connsiteX3" fmla="*/ 3564082 w 3564082"/>
              <a:gd name="connsiteY3" fmla="*/ 20782 h 872836"/>
              <a:gd name="connsiteX4" fmla="*/ 1236518 w 3564082"/>
              <a:gd name="connsiteY4" fmla="*/ 0 h 872836"/>
              <a:gd name="connsiteX0" fmla="*/ 1236518 w 3522518"/>
              <a:gd name="connsiteY0" fmla="*/ 0 h 872836"/>
              <a:gd name="connsiteX1" fmla="*/ 0 w 3522518"/>
              <a:gd name="connsiteY1" fmla="*/ 696191 h 872836"/>
              <a:gd name="connsiteX2" fmla="*/ 2867891 w 3522518"/>
              <a:gd name="connsiteY2" fmla="*/ 872836 h 872836"/>
              <a:gd name="connsiteX3" fmla="*/ 3522518 w 3522518"/>
              <a:gd name="connsiteY3" fmla="*/ 124691 h 872836"/>
              <a:gd name="connsiteX4" fmla="*/ 1236518 w 3522518"/>
              <a:gd name="connsiteY4" fmla="*/ 0 h 872836"/>
              <a:gd name="connsiteX0" fmla="*/ 1236518 w 3522518"/>
              <a:gd name="connsiteY0" fmla="*/ 0 h 1142999"/>
              <a:gd name="connsiteX1" fmla="*/ 0 w 3522518"/>
              <a:gd name="connsiteY1" fmla="*/ 696191 h 1142999"/>
              <a:gd name="connsiteX2" fmla="*/ 2433220 w 3522518"/>
              <a:gd name="connsiteY2" fmla="*/ 1142999 h 1142999"/>
              <a:gd name="connsiteX3" fmla="*/ 3522518 w 3522518"/>
              <a:gd name="connsiteY3" fmla="*/ 124691 h 1142999"/>
              <a:gd name="connsiteX4" fmla="*/ 1236518 w 3522518"/>
              <a:gd name="connsiteY4" fmla="*/ 0 h 1142999"/>
              <a:gd name="connsiteX0" fmla="*/ 1236518 w 3471974"/>
              <a:gd name="connsiteY0" fmla="*/ 0 h 1142999"/>
              <a:gd name="connsiteX1" fmla="*/ 0 w 3471974"/>
              <a:gd name="connsiteY1" fmla="*/ 696191 h 1142999"/>
              <a:gd name="connsiteX2" fmla="*/ 2433220 w 3471974"/>
              <a:gd name="connsiteY2" fmla="*/ 1142999 h 1142999"/>
              <a:gd name="connsiteX3" fmla="*/ 3471974 w 3471974"/>
              <a:gd name="connsiteY3" fmla="*/ 394855 h 1142999"/>
              <a:gd name="connsiteX4" fmla="*/ 1236518 w 3471974"/>
              <a:gd name="connsiteY4" fmla="*/ 0 h 1142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71974" h="1142999">
                <a:moveTo>
                  <a:pt x="1236518" y="0"/>
                </a:moveTo>
                <a:lnTo>
                  <a:pt x="0" y="696191"/>
                </a:lnTo>
                <a:lnTo>
                  <a:pt x="2433220" y="1142999"/>
                </a:lnTo>
                <a:lnTo>
                  <a:pt x="3471974" y="394855"/>
                </a:lnTo>
                <a:lnTo>
                  <a:pt x="1236518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62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290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Kernel transformation</a:t>
            </a:r>
            <a:endParaRPr lang="en-US" dirty="0"/>
          </a:p>
        </p:txBody>
      </p:sp>
      <p:pic>
        <p:nvPicPr>
          <p:cNvPr id="3" name="Picture 5" descr="cmdmapb"/>
          <p:cNvPicPr>
            <a:picLocks noChangeAspect="1" noChangeArrowheads="1"/>
          </p:cNvPicPr>
          <p:nvPr/>
        </p:nvPicPr>
        <p:blipFill rotWithShape="1">
          <a:blip r:embed="rId2" cstate="print"/>
          <a:srcRect l="13986" t="5595" r="9616" b="12237"/>
          <a:stretch/>
        </p:blipFill>
        <p:spPr bwMode="auto">
          <a:xfrm>
            <a:off x="706582" y="2452254"/>
            <a:ext cx="3027218" cy="24418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6" descr="cmdmapc[1]"/>
          <p:cNvPicPr>
            <a:picLocks noChangeAspect="1" noChangeArrowheads="1"/>
          </p:cNvPicPr>
          <p:nvPr/>
        </p:nvPicPr>
        <p:blipFill rotWithShape="1">
          <a:blip r:embed="rId3" cstate="print"/>
          <a:srcRect l="13380" t="8005" r="9434" b="11378"/>
          <a:stretch/>
        </p:blipFill>
        <p:spPr bwMode="auto">
          <a:xfrm>
            <a:off x="5569526" y="2452254"/>
            <a:ext cx="3117273" cy="24418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Line 7"/>
          <p:cNvSpPr>
            <a:spLocks noChangeShapeType="1"/>
          </p:cNvSpPr>
          <p:nvPr/>
        </p:nvSpPr>
        <p:spPr bwMode="auto">
          <a:xfrm flipV="1">
            <a:off x="3940175" y="3821113"/>
            <a:ext cx="1470025" cy="476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lg" len="lg"/>
          </a:ln>
          <a:effectLst/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6" name="Text Box 11"/>
          <p:cNvSpPr txBox="1">
            <a:spLocks noChangeArrowheads="1"/>
          </p:cNvSpPr>
          <p:nvPr/>
        </p:nvSpPr>
        <p:spPr bwMode="auto">
          <a:xfrm>
            <a:off x="3895725" y="3200400"/>
            <a:ext cx="159067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sz="2000" dirty="0"/>
              <a:t>RBF Kernel</a:t>
            </a:r>
          </a:p>
        </p:txBody>
      </p:sp>
      <p:sp>
        <p:nvSpPr>
          <p:cNvPr id="7" name="Text Box 12"/>
          <p:cNvSpPr txBox="1">
            <a:spLocks noChangeArrowheads="1"/>
          </p:cNvSpPr>
          <p:nvPr/>
        </p:nvSpPr>
        <p:spPr bwMode="auto">
          <a:xfrm>
            <a:off x="990600" y="1805923"/>
            <a:ext cx="2590800" cy="646331"/>
          </a:xfrm>
          <a:prstGeom prst="rect">
            <a:avLst/>
          </a:prstGeom>
          <a:noFill/>
          <a:ln w="222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dirty="0"/>
              <a:t>2D projection of </a:t>
            </a:r>
            <a:r>
              <a:rPr lang="en-US" dirty="0" smtClean="0"/>
              <a:t>models</a:t>
            </a:r>
          </a:p>
          <a:p>
            <a:pPr algn="ctr"/>
            <a:r>
              <a:rPr lang="en-US" dirty="0" smtClean="0"/>
              <a:t>From metric space</a:t>
            </a:r>
            <a:endParaRPr lang="en-US" dirty="0"/>
          </a:p>
        </p:txBody>
      </p:sp>
      <p:sp>
        <p:nvSpPr>
          <p:cNvPr id="8" name="Text Box 13"/>
          <p:cNvSpPr txBox="1">
            <a:spLocks noChangeArrowheads="1"/>
          </p:cNvSpPr>
          <p:nvPr/>
        </p:nvSpPr>
        <p:spPr bwMode="auto">
          <a:xfrm>
            <a:off x="5736718" y="1816314"/>
            <a:ext cx="2782888" cy="646331"/>
          </a:xfrm>
          <a:prstGeom prst="rect">
            <a:avLst/>
          </a:prstGeom>
          <a:noFill/>
          <a:ln w="222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US" dirty="0"/>
              <a:t>2D projection of </a:t>
            </a:r>
            <a:r>
              <a:rPr lang="en-US" dirty="0" smtClean="0"/>
              <a:t>models</a:t>
            </a:r>
          </a:p>
          <a:p>
            <a:pPr algn="ctr"/>
            <a:r>
              <a:rPr lang="en-US" dirty="0" smtClean="0"/>
              <a:t>in feature </a:t>
            </a:r>
            <a:r>
              <a:rPr lang="en-US" dirty="0"/>
              <a:t>space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66513" y="5572780"/>
            <a:ext cx="70630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Making the map nicer and easier to work with</a:t>
            </a:r>
          </a:p>
        </p:txBody>
      </p:sp>
    </p:spTree>
    <p:extLst>
      <p:ext uri="{BB962C8B-B14F-4D97-AF65-F5344CB8AC3E}">
        <p14:creationId xmlns:p14="http://schemas.microsoft.com/office/powerpoint/2010/main" val="1365248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Characteristic of Earth Science modeling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Uncertainty on “the Earth” is huge (basically infinite)</a:t>
            </a:r>
          </a:p>
          <a:p>
            <a:endParaRPr lang="en-US" dirty="0" smtClean="0"/>
          </a:p>
          <a:p>
            <a:r>
              <a:rPr lang="en-US" dirty="0" smtClean="0"/>
              <a:t>Earth models are complex and large</a:t>
            </a:r>
          </a:p>
          <a:p>
            <a:endParaRPr lang="en-US" dirty="0" smtClean="0"/>
          </a:p>
          <a:p>
            <a:r>
              <a:rPr lang="en-US" dirty="0" smtClean="0"/>
              <a:t>Building Earth models is relatively fast (CPU-wise)</a:t>
            </a:r>
          </a:p>
          <a:p>
            <a:endParaRPr lang="en-US" dirty="0" smtClean="0"/>
          </a:p>
          <a:p>
            <a:r>
              <a:rPr lang="en-US" dirty="0" smtClean="0"/>
              <a:t>Response function are often physical models (weather, climate, flow, wave propagation etc…) and can be very CPU-demanding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438400" y="5715000"/>
            <a:ext cx="456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What do we do in such case ?</a:t>
            </a:r>
            <a:endParaRPr lang="en-US" sz="2800" b="1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Idea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Find models with similar responses</a:t>
            </a:r>
          </a:p>
          <a:p>
            <a:endParaRPr lang="en-US" dirty="0"/>
          </a:p>
          <a:p>
            <a:r>
              <a:rPr lang="en-US" dirty="0" smtClean="0"/>
              <a:t>Group them into a single “cluster”</a:t>
            </a:r>
          </a:p>
          <a:p>
            <a:endParaRPr lang="en-US" dirty="0"/>
          </a:p>
          <a:p>
            <a:r>
              <a:rPr lang="en-US" dirty="0" smtClean="0"/>
              <a:t>Select a representative model for that cluster</a:t>
            </a:r>
          </a:p>
          <a:p>
            <a:endParaRPr lang="en-US" dirty="0"/>
          </a:p>
          <a:p>
            <a:r>
              <a:rPr lang="en-US" dirty="0" smtClean="0"/>
              <a:t>Evaluate uncertainty by considering only the representative models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7868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Clustering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Supervised clustering</a:t>
            </a:r>
          </a:p>
          <a:p>
            <a:endParaRPr lang="en-US" dirty="0"/>
          </a:p>
          <a:p>
            <a:r>
              <a:rPr lang="en-US" dirty="0" smtClean="0"/>
              <a:t>Unsupervised clustering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95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k-means clustering</a:t>
            </a:r>
            <a:endParaRPr 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600" y="2452688"/>
            <a:ext cx="7669213" cy="1951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30354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k-means versus k-</a:t>
            </a:r>
            <a:r>
              <a:rPr lang="en-US" dirty="0" err="1" smtClean="0"/>
              <a:t>medoid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209800"/>
            <a:ext cx="8619144" cy="2192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9396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Kernel k-means or k-</a:t>
            </a:r>
            <a:r>
              <a:rPr lang="en-US" dirty="0" err="1" smtClean="0"/>
              <a:t>medoid</a:t>
            </a:r>
            <a:r>
              <a:rPr lang="en-US" dirty="0" smtClean="0"/>
              <a:t> clustering</a:t>
            </a:r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219200"/>
            <a:ext cx="8687043" cy="525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65478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57800" y="228600"/>
            <a:ext cx="3429000" cy="1143000"/>
          </a:xfrm>
        </p:spPr>
        <p:txBody>
          <a:bodyPr>
            <a:normAutofit fontScale="90000"/>
          </a:bodyPr>
          <a:lstStyle/>
          <a:p>
            <a:pPr algn="r"/>
            <a:r>
              <a:rPr lang="en-US" dirty="0" smtClean="0"/>
              <a:t>Clustering </a:t>
            </a:r>
            <a:br>
              <a:rPr lang="en-US" dirty="0" smtClean="0"/>
            </a:br>
            <a:r>
              <a:rPr lang="en-US" dirty="0" smtClean="0"/>
              <a:t>Earth models</a:t>
            </a:r>
            <a:endParaRPr 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766" y="381000"/>
            <a:ext cx="7875434" cy="63429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08522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study</a:t>
            </a:r>
            <a:endParaRPr lang="en-US" dirty="0"/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533400" y="1295400"/>
            <a:ext cx="8229600" cy="5257800"/>
          </a:xfrm>
          <a:prstGeom prst="rect">
            <a:avLst/>
          </a:prstGeom>
        </p:spPr>
        <p:txBody>
          <a:bodyPr/>
          <a:lstStyle/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Wingdings 2"/>
              <a:buChar char=""/>
              <a:tabLst/>
              <a:defRPr/>
            </a:pP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West-Africa deep water turbidite offshore reservoir</a:t>
            </a: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Wingdings 2"/>
              <a:buChar char=""/>
              <a:tabLst/>
              <a:defRPr/>
            </a:pPr>
            <a:endParaRPr kumimoji="0" lang="en-US" sz="2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Wingdings 2"/>
              <a:buChar char=""/>
              <a:tabLst/>
              <a:defRPr/>
            </a:pP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Dimensions of the reservoir model</a:t>
            </a:r>
          </a:p>
          <a:p>
            <a:pPr marL="548640" marR="0" lvl="1" indent="-228600" algn="l" defTabSz="914400" rtl="0" eaLnBrk="1" fontAlgn="auto" latinLnBrk="0" hangingPunct="1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Clr>
                <a:schemeClr val="accent2"/>
              </a:buClr>
              <a:buSzPct val="85000"/>
              <a:buFont typeface="Wingdings 2"/>
              <a:buChar char="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78 x 59 x 116 </a:t>
            </a:r>
            <a:r>
              <a:rPr kumimoji="0" 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gridblocks</a:t>
            </a:r>
            <a:endParaRPr lang="en-US" sz="2400" dirty="0"/>
          </a:p>
          <a:p>
            <a:pPr marL="548640" marR="0" lvl="1" indent="-228600" algn="l" defTabSz="914400" rtl="0" eaLnBrk="1" fontAlgn="auto" latinLnBrk="0" hangingPunct="1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Clr>
                <a:schemeClr val="accent2"/>
              </a:buClr>
              <a:buSzPct val="85000"/>
              <a:buFont typeface="Wingdings 2"/>
              <a:buChar char=""/>
              <a:tabLst/>
              <a:defRPr/>
            </a:pP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Wingdings 2"/>
              <a:buChar char=""/>
              <a:tabLst/>
              <a:defRPr/>
            </a:pP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28 wells</a:t>
            </a:r>
          </a:p>
          <a:p>
            <a:pPr marL="548640" marR="0" lvl="1" indent="-228600" algn="l" defTabSz="914400" rtl="0" eaLnBrk="1" fontAlgn="auto" latinLnBrk="0" hangingPunct="1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Clr>
                <a:schemeClr val="accent2"/>
              </a:buClr>
              <a:buSzPct val="85000"/>
              <a:buFont typeface="Wingdings 2"/>
              <a:buChar char="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 production wells (red)</a:t>
            </a:r>
          </a:p>
          <a:p>
            <a:pPr marL="548640" marR="0" lvl="1" indent="-228600" algn="l" defTabSz="914400" rtl="0" eaLnBrk="1" fontAlgn="auto" latinLnBrk="0" hangingPunct="1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Clr>
                <a:schemeClr val="accent2"/>
              </a:buClr>
              <a:buSzPct val="85000"/>
              <a:buFont typeface="Wingdings 2"/>
              <a:buChar char="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8 injection wells (blue)</a:t>
            </a:r>
          </a:p>
          <a:p>
            <a:pPr marL="548640" marR="0" lvl="1" indent="-228600" algn="l" defTabSz="914400" rtl="0" eaLnBrk="1" fontAlgn="auto" latinLnBrk="0" hangingPunct="1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Clr>
                <a:schemeClr val="accent2"/>
              </a:buClr>
              <a:buSzPct val="85000"/>
              <a:buFont typeface="Wingdings 2"/>
              <a:buChar char=""/>
              <a:tabLst/>
              <a:defRPr/>
            </a:pPr>
            <a:endParaRPr lang="en-US" sz="2400" dirty="0"/>
          </a:p>
          <a:p>
            <a:pPr marL="91440" indent="-228600">
              <a:spcBef>
                <a:spcPts val="370"/>
              </a:spcBef>
              <a:buClr>
                <a:schemeClr val="accent2"/>
              </a:buClr>
              <a:buSzPct val="85000"/>
              <a:buFont typeface="Wingdings 2"/>
              <a:buChar char=""/>
              <a:defRPr/>
            </a:pP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1 flow simulation = 3 hours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4" name="Picture 4" descr="wca_img2"/>
          <p:cNvPicPr>
            <a:picLocks noChangeAspect="1" noChangeArrowheads="1"/>
          </p:cNvPicPr>
          <p:nvPr/>
        </p:nvPicPr>
        <p:blipFill>
          <a:blip r:embed="rId2" cstate="print"/>
          <a:srcRect l="5122" t="4256" r="18030" b="15424"/>
          <a:stretch>
            <a:fillRect/>
          </a:stretch>
        </p:blipFill>
        <p:spPr bwMode="auto">
          <a:xfrm>
            <a:off x="4706937" y="3124200"/>
            <a:ext cx="4056063" cy="28162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of spatial continuity</a:t>
            </a:r>
            <a:endParaRPr 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143000"/>
            <a:ext cx="5875833" cy="5489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134003" y="1981200"/>
            <a:ext cx="2992679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Uncertain about channels </a:t>
            </a:r>
          </a:p>
          <a:p>
            <a:endParaRPr lang="en-US" dirty="0"/>
          </a:p>
          <a:p>
            <a:r>
              <a:rPr lang="en-US" dirty="0" smtClean="0"/>
              <a:t>Proportion</a:t>
            </a:r>
          </a:p>
          <a:p>
            <a:endParaRPr lang="en-US" dirty="0"/>
          </a:p>
          <a:p>
            <a:r>
              <a:rPr lang="en-US" dirty="0" smtClean="0"/>
              <a:t>Channel width</a:t>
            </a:r>
          </a:p>
          <a:p>
            <a:endParaRPr lang="en-US" dirty="0"/>
          </a:p>
          <a:p>
            <a:r>
              <a:rPr lang="en-US" dirty="0" smtClean="0"/>
              <a:t>Channel width/thickness ratio</a:t>
            </a:r>
          </a:p>
          <a:p>
            <a:endParaRPr lang="en-US" dirty="0"/>
          </a:p>
          <a:p>
            <a:r>
              <a:rPr lang="en-US" dirty="0" smtClean="0"/>
              <a:t>Sinuosity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3846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Spatial uncertainty</a:t>
            </a:r>
            <a:endParaRPr lang="en-US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143000"/>
            <a:ext cx="7688262" cy="55992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5412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Distance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Use a fast flow simulator as an approximation</a:t>
            </a:r>
          </a:p>
          <a:p>
            <a:r>
              <a:rPr lang="en-US" dirty="0" smtClean="0"/>
              <a:t>Define the distance based on the output of this fast flow simulator</a:t>
            </a:r>
          </a:p>
          <a:p>
            <a:r>
              <a:rPr lang="en-US" dirty="0" smtClean="0"/>
              <a:t>Create map with MDS</a:t>
            </a:r>
            <a:endParaRPr lang="en-US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9" b="7700"/>
          <a:stretch/>
        </p:blipFill>
        <p:spPr bwMode="auto">
          <a:xfrm>
            <a:off x="2667000" y="3276600"/>
            <a:ext cx="4058236" cy="3352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34711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23875" y="1473200"/>
            <a:ext cx="1462087" cy="1095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905000" y="1473200"/>
            <a:ext cx="1462087" cy="1095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23875" y="3749675"/>
            <a:ext cx="1462087" cy="1095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7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23875" y="2597150"/>
            <a:ext cx="1462087" cy="1095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8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905000" y="2597150"/>
            <a:ext cx="1462087" cy="1095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9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905000" y="3733800"/>
            <a:ext cx="1462087" cy="1095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ectangle 9"/>
          <p:cNvSpPr/>
          <p:nvPr/>
        </p:nvSpPr>
        <p:spPr>
          <a:xfrm>
            <a:off x="1447800" y="4876800"/>
            <a:ext cx="1066800" cy="91440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676400" y="5029200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2133600" y="5410200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1828800" y="5562600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"/>
          <p:cNvPicPr>
            <a:picLocks noChangeAspect="1" noChangeArrowheads="1"/>
          </p:cNvPicPr>
          <p:nvPr/>
        </p:nvPicPr>
        <p:blipFill>
          <a:blip r:embed="rId8" cstate="print"/>
          <a:srcRect l="27919" t="8149" r="27494" b="59253"/>
          <a:stretch>
            <a:fillRect/>
          </a:stretch>
        </p:blipFill>
        <p:spPr bwMode="auto">
          <a:xfrm>
            <a:off x="3809999" y="2286000"/>
            <a:ext cx="5081463" cy="20895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TextBox 14"/>
          <p:cNvSpPr txBox="1"/>
          <p:nvPr/>
        </p:nvSpPr>
        <p:spPr>
          <a:xfrm>
            <a:off x="5334000" y="1490518"/>
            <a:ext cx="22322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Response evaluation: </a:t>
            </a:r>
          </a:p>
          <a:p>
            <a:pPr algn="ctr"/>
            <a:r>
              <a:rPr lang="en-US" dirty="0" smtClean="0"/>
              <a:t>CPU = Hours</a:t>
            </a:r>
            <a:endParaRPr lang="en-US" dirty="0"/>
          </a:p>
        </p:txBody>
      </p:sp>
      <p:sp>
        <p:nvSpPr>
          <p:cNvPr id="16" name="Right Arrow 15"/>
          <p:cNvSpPr/>
          <p:nvPr/>
        </p:nvSpPr>
        <p:spPr>
          <a:xfrm>
            <a:off x="3429000" y="3124200"/>
            <a:ext cx="3810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762000" y="5867400"/>
            <a:ext cx="25172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Earth model generation: </a:t>
            </a:r>
          </a:p>
          <a:p>
            <a:pPr algn="ctr"/>
            <a:r>
              <a:rPr lang="en-US" dirty="0" smtClean="0"/>
              <a:t>CPU = Minutes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2667000" y="5029200"/>
            <a:ext cx="1754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Location of wells</a:t>
            </a:r>
            <a:endParaRPr lang="en-US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Kernel transformation</a:t>
            </a:r>
            <a:endParaRPr lang="en-US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2396836"/>
            <a:ext cx="4267200" cy="3628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9" b="7700"/>
          <a:stretch/>
        </p:blipFill>
        <p:spPr bwMode="auto">
          <a:xfrm>
            <a:off x="381000" y="2362200"/>
            <a:ext cx="4058236" cy="3352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ight Arrow 2"/>
          <p:cNvSpPr/>
          <p:nvPr/>
        </p:nvSpPr>
        <p:spPr>
          <a:xfrm>
            <a:off x="4419600" y="3886200"/>
            <a:ext cx="666164" cy="3247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804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381000"/>
            <a:ext cx="77724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K-</a:t>
            </a:r>
            <a:r>
              <a:rPr lang="en-US" dirty="0" err="1" smtClean="0"/>
              <a:t>medoid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Clustering</a:t>
            </a:r>
            <a:endParaRPr lang="en-US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843" y="1943604"/>
            <a:ext cx="4176648" cy="3551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6489" y="1981200"/>
            <a:ext cx="4042811" cy="3437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4" cstate="print"/>
          <a:srcRect l="51411" t="12025" b="9811"/>
          <a:stretch>
            <a:fillRect/>
          </a:stretch>
        </p:blipFill>
        <p:spPr bwMode="auto">
          <a:xfrm>
            <a:off x="4724400" y="609600"/>
            <a:ext cx="1096841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6" name="Straight Arrow Connector 5"/>
          <p:cNvCxnSpPr/>
          <p:nvPr/>
        </p:nvCxnSpPr>
        <p:spPr>
          <a:xfrm flipH="1" flipV="1">
            <a:off x="5508421" y="1981200"/>
            <a:ext cx="174421" cy="114142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5" cstate="print"/>
          <a:srcRect l="51704" t="10020" r="3116" b="8017"/>
          <a:stretch>
            <a:fillRect/>
          </a:stretch>
        </p:blipFill>
        <p:spPr bwMode="auto">
          <a:xfrm>
            <a:off x="7772400" y="4953000"/>
            <a:ext cx="1129103" cy="1592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8" name="Straight Connector 7"/>
          <p:cNvCxnSpPr/>
          <p:nvPr/>
        </p:nvCxnSpPr>
        <p:spPr>
          <a:xfrm>
            <a:off x="6553200" y="3765946"/>
            <a:ext cx="1096827" cy="1510182"/>
          </a:xfrm>
          <a:prstGeom prst="line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4602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Response calculation</a:t>
            </a:r>
            <a:endParaRPr lang="en-US" dirty="0"/>
          </a:p>
        </p:txBody>
      </p:sp>
      <p:pic>
        <p:nvPicPr>
          <p:cNvPr id="3" name="Picture 6" descr="7Selected"/>
          <p:cNvPicPr>
            <a:picLocks noChangeAspect="1" noChangeArrowheads="1"/>
          </p:cNvPicPr>
          <p:nvPr/>
        </p:nvPicPr>
        <p:blipFill>
          <a:blip r:embed="rId2" cstate="print"/>
          <a:srcRect l="2747" r="4697"/>
          <a:stretch>
            <a:fillRect/>
          </a:stretch>
        </p:blipFill>
        <p:spPr bwMode="auto">
          <a:xfrm>
            <a:off x="609600" y="2469903"/>
            <a:ext cx="3886200" cy="31476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4" name="Group 3"/>
          <p:cNvGrpSpPr/>
          <p:nvPr/>
        </p:nvGrpSpPr>
        <p:grpSpPr>
          <a:xfrm>
            <a:off x="4953000" y="2469903"/>
            <a:ext cx="3886200" cy="3147654"/>
            <a:chOff x="4876800" y="381000"/>
            <a:chExt cx="3582988" cy="2686050"/>
          </a:xfrm>
          <a:effectLst>
            <a:outerShdw blurRad="292100" dist="139700" dir="2700000" algn="tl" rotWithShape="0">
              <a:prstClr val="black">
                <a:alpha val="65000"/>
              </a:prstClr>
            </a:outerShdw>
          </a:effectLst>
        </p:grpSpPr>
        <p:pic>
          <p:nvPicPr>
            <p:cNvPr id="5" name="Picture 5" descr="Quantiles_biglabels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876800" y="381000"/>
              <a:ext cx="3582988" cy="2686050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6" name="Rectangle 5"/>
            <p:cNvSpPr/>
            <p:nvPr/>
          </p:nvSpPr>
          <p:spPr>
            <a:xfrm>
              <a:off x="5368954" y="612396"/>
              <a:ext cx="1260446" cy="45440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533400" y="1837004"/>
            <a:ext cx="40712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Response of 7 selected Earth models</a:t>
            </a:r>
            <a:endParaRPr lang="en-US" sz="20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5319531" y="1828800"/>
            <a:ext cx="31815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Calculated P10, P50 and P90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880334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Experimental design</a:t>
            </a:r>
            <a:endParaRPr lang="en-US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3886200"/>
            <a:ext cx="3990209" cy="2805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76" t="7136" r="18469" b="40249"/>
          <a:stretch/>
        </p:blipFill>
        <p:spPr bwMode="auto">
          <a:xfrm>
            <a:off x="304801" y="1295400"/>
            <a:ext cx="4419600" cy="2675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ight Arrow 4"/>
          <p:cNvSpPr/>
          <p:nvPr/>
        </p:nvSpPr>
        <p:spPr>
          <a:xfrm rot="2341213">
            <a:off x="4073546" y="4235980"/>
            <a:ext cx="7620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533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4400" y="0"/>
            <a:ext cx="4495800" cy="914400"/>
          </a:xfrm>
        </p:spPr>
        <p:txBody>
          <a:bodyPr/>
          <a:lstStyle/>
          <a:p>
            <a:r>
              <a:rPr lang="en-US" dirty="0" smtClean="0"/>
              <a:t>Another application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742005" y="1457150"/>
            <a:ext cx="715988" cy="89370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738049" y="2247411"/>
            <a:ext cx="762000" cy="952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752352" y="3124373"/>
            <a:ext cx="715988" cy="89370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738049" y="3813042"/>
            <a:ext cx="762000" cy="9525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731659" y="4642994"/>
            <a:ext cx="715988" cy="89370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80146" y="1532223"/>
            <a:ext cx="19316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Made in Patagonia</a:t>
            </a:r>
          </a:p>
          <a:p>
            <a:pPr algn="ctr"/>
            <a:r>
              <a:rPr lang="en-US" dirty="0" smtClean="0"/>
              <a:t>Motorola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48553" y="3248060"/>
            <a:ext cx="13948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Made in USA</a:t>
            </a:r>
          </a:p>
          <a:p>
            <a:r>
              <a:rPr lang="en-US" dirty="0" smtClean="0"/>
              <a:t>Motorola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58944" y="2458330"/>
            <a:ext cx="13948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Made in USA</a:t>
            </a:r>
          </a:p>
          <a:p>
            <a:pPr algn="ctr"/>
            <a:r>
              <a:rPr lang="en-US" dirty="0" smtClean="0"/>
              <a:t>Samsung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380146" y="3966127"/>
            <a:ext cx="19316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Made in Patagonia</a:t>
            </a:r>
          </a:p>
          <a:p>
            <a:pPr algn="ctr"/>
            <a:r>
              <a:rPr lang="en-US" dirty="0" smtClean="0"/>
              <a:t>Samsung</a:t>
            </a:r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758743" y="5383764"/>
            <a:ext cx="762000" cy="952500"/>
          </a:xfrm>
          <a:prstGeom prst="rect">
            <a:avLst/>
          </a:prstGeom>
        </p:spPr>
      </p:pic>
      <p:sp>
        <p:nvSpPr>
          <p:cNvPr id="18" name="Oval 17"/>
          <p:cNvSpPr/>
          <p:nvPr/>
        </p:nvSpPr>
        <p:spPr>
          <a:xfrm>
            <a:off x="3048000" y="6209841"/>
            <a:ext cx="62346" cy="6234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3200400" y="6362241"/>
            <a:ext cx="62346" cy="6234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3352800" y="6514641"/>
            <a:ext cx="62346" cy="6234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648553" y="4766682"/>
            <a:ext cx="13948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Made in USA</a:t>
            </a:r>
          </a:p>
          <a:p>
            <a:r>
              <a:rPr lang="en-US" dirty="0" smtClean="0"/>
              <a:t>Motorola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380146" y="5536848"/>
            <a:ext cx="19316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Made in Patagonia</a:t>
            </a:r>
          </a:p>
          <a:p>
            <a:pPr algn="ctr"/>
            <a:r>
              <a:rPr lang="en-US" dirty="0" smtClean="0"/>
              <a:t>Samsung</a:t>
            </a:r>
            <a:endParaRPr lang="en-US" dirty="0"/>
          </a:p>
        </p:txBody>
      </p:sp>
      <p:sp>
        <p:nvSpPr>
          <p:cNvPr id="24" name="Oval 23"/>
          <p:cNvSpPr/>
          <p:nvPr/>
        </p:nvSpPr>
        <p:spPr>
          <a:xfrm>
            <a:off x="1143000" y="6248400"/>
            <a:ext cx="62346" cy="6234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1295400" y="6400800"/>
            <a:ext cx="62346" cy="6234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1447800" y="6553200"/>
            <a:ext cx="62346" cy="6234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1410996"/>
            <a:ext cx="930837" cy="48611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7" name="TextBox 46"/>
          <p:cNvSpPr txBox="1"/>
          <p:nvPr/>
        </p:nvSpPr>
        <p:spPr>
          <a:xfrm>
            <a:off x="681813" y="806229"/>
            <a:ext cx="12895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Production </a:t>
            </a:r>
          </a:p>
          <a:p>
            <a:pPr algn="ctr"/>
            <a:r>
              <a:rPr lang="en-US" b="1" dirty="0" smtClean="0"/>
              <a:t>Parameters</a:t>
            </a:r>
            <a:endParaRPr lang="en-US" b="1" dirty="0"/>
          </a:p>
        </p:txBody>
      </p:sp>
      <p:sp>
        <p:nvSpPr>
          <p:cNvPr id="49" name="TextBox 48"/>
          <p:cNvSpPr txBox="1"/>
          <p:nvPr/>
        </p:nvSpPr>
        <p:spPr>
          <a:xfrm>
            <a:off x="2516415" y="806229"/>
            <a:ext cx="11452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Produced </a:t>
            </a:r>
          </a:p>
          <a:p>
            <a:pPr algn="ctr"/>
            <a:r>
              <a:rPr lang="en-US" b="1" dirty="0" smtClean="0"/>
              <a:t>Model</a:t>
            </a:r>
            <a:endParaRPr lang="en-US" b="1" dirty="0"/>
          </a:p>
        </p:txBody>
      </p:sp>
      <p:sp>
        <p:nvSpPr>
          <p:cNvPr id="50" name="TextBox 49"/>
          <p:cNvSpPr txBox="1"/>
          <p:nvPr/>
        </p:nvSpPr>
        <p:spPr>
          <a:xfrm>
            <a:off x="3839202" y="806229"/>
            <a:ext cx="10949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Test</a:t>
            </a:r>
          </a:p>
          <a:p>
            <a:pPr algn="ctr"/>
            <a:r>
              <a:rPr lang="en-US" b="1" dirty="0" smtClean="0"/>
              <a:t>Response</a:t>
            </a:r>
            <a:endParaRPr lang="en-US" b="1" dirty="0"/>
          </a:p>
        </p:txBody>
      </p:sp>
      <p:sp>
        <p:nvSpPr>
          <p:cNvPr id="48" name="Rectangle 47"/>
          <p:cNvSpPr/>
          <p:nvPr/>
        </p:nvSpPr>
        <p:spPr>
          <a:xfrm>
            <a:off x="5344391" y="2452645"/>
            <a:ext cx="3352800" cy="291129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/>
          <p:cNvSpPr txBox="1"/>
          <p:nvPr/>
        </p:nvSpPr>
        <p:spPr>
          <a:xfrm>
            <a:off x="6655564" y="2003556"/>
            <a:ext cx="641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MDS</a:t>
            </a:r>
            <a:endParaRPr lang="en-US" b="1" dirty="0"/>
          </a:p>
        </p:txBody>
      </p:sp>
      <p:sp>
        <p:nvSpPr>
          <p:cNvPr id="52" name="Oval 51"/>
          <p:cNvSpPr/>
          <p:nvPr/>
        </p:nvSpPr>
        <p:spPr>
          <a:xfrm>
            <a:off x="5992621" y="3104661"/>
            <a:ext cx="103379" cy="1085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6019800" y="3396630"/>
            <a:ext cx="103379" cy="1085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6221221" y="3505200"/>
            <a:ext cx="103379" cy="1085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6373621" y="3777630"/>
            <a:ext cx="103379" cy="1085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6172200" y="3930030"/>
            <a:ext cx="103379" cy="1085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6449821" y="4082430"/>
            <a:ext cx="103379" cy="1085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>
          <a:xfrm>
            <a:off x="6754621" y="4114800"/>
            <a:ext cx="103379" cy="1085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/>
        </p:nvSpPr>
        <p:spPr>
          <a:xfrm>
            <a:off x="6907021" y="3886200"/>
            <a:ext cx="103379" cy="1085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/>
        </p:nvSpPr>
        <p:spPr>
          <a:xfrm>
            <a:off x="7211821" y="3810000"/>
            <a:ext cx="103379" cy="1085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/>
          <p:cNvSpPr/>
          <p:nvPr/>
        </p:nvSpPr>
        <p:spPr>
          <a:xfrm>
            <a:off x="7364221" y="3581400"/>
            <a:ext cx="103379" cy="1085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/>
          <p:cNvSpPr/>
          <p:nvPr/>
        </p:nvSpPr>
        <p:spPr>
          <a:xfrm>
            <a:off x="7592821" y="3472830"/>
            <a:ext cx="103379" cy="1085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/>
          <p:cNvSpPr/>
          <p:nvPr/>
        </p:nvSpPr>
        <p:spPr>
          <a:xfrm>
            <a:off x="7543800" y="3701430"/>
            <a:ext cx="103379" cy="1085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/>
          <p:nvPr/>
        </p:nvSpPr>
        <p:spPr>
          <a:xfrm>
            <a:off x="7620000" y="3581400"/>
            <a:ext cx="103379" cy="1085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/>
          <p:cNvSpPr/>
          <p:nvPr/>
        </p:nvSpPr>
        <p:spPr>
          <a:xfrm>
            <a:off x="7772400" y="3200400"/>
            <a:ext cx="103379" cy="1085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/>
          <p:cNvSpPr/>
          <p:nvPr/>
        </p:nvSpPr>
        <p:spPr>
          <a:xfrm>
            <a:off x="7772400" y="3396630"/>
            <a:ext cx="103379" cy="1085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/>
          <p:cNvSpPr/>
          <p:nvPr/>
        </p:nvSpPr>
        <p:spPr>
          <a:xfrm>
            <a:off x="7848600" y="3429000"/>
            <a:ext cx="103379" cy="1085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/>
          <p:cNvSpPr/>
          <p:nvPr/>
        </p:nvSpPr>
        <p:spPr>
          <a:xfrm>
            <a:off x="6096000" y="3333261"/>
            <a:ext cx="103379" cy="1085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/>
          <p:cNvSpPr/>
          <p:nvPr/>
        </p:nvSpPr>
        <p:spPr>
          <a:xfrm>
            <a:off x="6123179" y="3625230"/>
            <a:ext cx="103379" cy="1085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/>
          <p:cNvSpPr/>
          <p:nvPr/>
        </p:nvSpPr>
        <p:spPr>
          <a:xfrm>
            <a:off x="6781800" y="4191000"/>
            <a:ext cx="103379" cy="1085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/>
          <p:cNvSpPr/>
          <p:nvPr/>
        </p:nvSpPr>
        <p:spPr>
          <a:xfrm>
            <a:off x="7010400" y="4082430"/>
            <a:ext cx="103379" cy="1085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/>
          <p:cNvSpPr/>
          <p:nvPr/>
        </p:nvSpPr>
        <p:spPr>
          <a:xfrm>
            <a:off x="7211821" y="4311030"/>
            <a:ext cx="103379" cy="1085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/>
          <p:cNvSpPr/>
          <p:nvPr/>
        </p:nvSpPr>
        <p:spPr>
          <a:xfrm>
            <a:off x="7037579" y="4191000"/>
            <a:ext cx="103379" cy="1085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/>
          <p:cNvSpPr/>
          <p:nvPr/>
        </p:nvSpPr>
        <p:spPr>
          <a:xfrm>
            <a:off x="7189979" y="4006230"/>
            <a:ext cx="103379" cy="1085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/>
          <p:cNvSpPr/>
          <p:nvPr/>
        </p:nvSpPr>
        <p:spPr>
          <a:xfrm>
            <a:off x="7184642" y="3962400"/>
            <a:ext cx="103379" cy="1085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/>
          <p:cNvSpPr/>
          <p:nvPr/>
        </p:nvSpPr>
        <p:spPr>
          <a:xfrm>
            <a:off x="7337042" y="3733800"/>
            <a:ext cx="103379" cy="1085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/>
          <p:cNvSpPr/>
          <p:nvPr/>
        </p:nvSpPr>
        <p:spPr>
          <a:xfrm>
            <a:off x="7565642" y="3625230"/>
            <a:ext cx="103379" cy="1085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/>
          <p:cNvSpPr/>
          <p:nvPr/>
        </p:nvSpPr>
        <p:spPr>
          <a:xfrm>
            <a:off x="7516621" y="3853830"/>
            <a:ext cx="103379" cy="1085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/>
          <p:cNvSpPr/>
          <p:nvPr/>
        </p:nvSpPr>
        <p:spPr>
          <a:xfrm>
            <a:off x="7592821" y="3733800"/>
            <a:ext cx="103379" cy="1085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/>
          <p:cNvSpPr/>
          <p:nvPr/>
        </p:nvSpPr>
        <p:spPr>
          <a:xfrm>
            <a:off x="7745221" y="3549030"/>
            <a:ext cx="103379" cy="1085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/>
          <p:cNvSpPr/>
          <p:nvPr/>
        </p:nvSpPr>
        <p:spPr>
          <a:xfrm>
            <a:off x="7162800" y="4158630"/>
            <a:ext cx="103379" cy="1085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/>
          <p:cNvSpPr/>
          <p:nvPr/>
        </p:nvSpPr>
        <p:spPr>
          <a:xfrm>
            <a:off x="6145021" y="3581400"/>
            <a:ext cx="103379" cy="1085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/>
          <p:cNvSpPr/>
          <p:nvPr/>
        </p:nvSpPr>
        <p:spPr>
          <a:xfrm>
            <a:off x="5943600" y="3733800"/>
            <a:ext cx="103379" cy="1085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/>
          <p:cNvSpPr/>
          <p:nvPr/>
        </p:nvSpPr>
        <p:spPr>
          <a:xfrm>
            <a:off x="6221221" y="3886200"/>
            <a:ext cx="103379" cy="1085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/>
          <p:cNvSpPr/>
          <p:nvPr/>
        </p:nvSpPr>
        <p:spPr>
          <a:xfrm>
            <a:off x="6526021" y="3918570"/>
            <a:ext cx="103379" cy="1085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/>
          <p:cNvSpPr/>
          <p:nvPr/>
        </p:nvSpPr>
        <p:spPr>
          <a:xfrm>
            <a:off x="6678421" y="3689970"/>
            <a:ext cx="103379" cy="1085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/>
          <p:cNvSpPr/>
          <p:nvPr/>
        </p:nvSpPr>
        <p:spPr>
          <a:xfrm>
            <a:off x="6553200" y="3994770"/>
            <a:ext cx="103379" cy="1085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/>
          <p:cNvSpPr/>
          <p:nvPr/>
        </p:nvSpPr>
        <p:spPr>
          <a:xfrm>
            <a:off x="6781800" y="3886200"/>
            <a:ext cx="103379" cy="1085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/>
          <p:cNvSpPr/>
          <p:nvPr/>
        </p:nvSpPr>
        <p:spPr>
          <a:xfrm>
            <a:off x="6732779" y="4114800"/>
            <a:ext cx="103379" cy="1085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/>
          <p:cNvSpPr/>
          <p:nvPr/>
        </p:nvSpPr>
        <p:spPr>
          <a:xfrm>
            <a:off x="6808979" y="3994770"/>
            <a:ext cx="103379" cy="1085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342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Right Arrow 105"/>
          <p:cNvSpPr/>
          <p:nvPr/>
        </p:nvSpPr>
        <p:spPr>
          <a:xfrm>
            <a:off x="4104653" y="3362901"/>
            <a:ext cx="543547" cy="5010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Sensitivity analysis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557380" y="2332261"/>
            <a:ext cx="3352800" cy="291129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868553" y="1883172"/>
            <a:ext cx="641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MDS</a:t>
            </a:r>
            <a:endParaRPr lang="en-US" b="1" dirty="0"/>
          </a:p>
        </p:txBody>
      </p:sp>
      <p:sp>
        <p:nvSpPr>
          <p:cNvPr id="5" name="Oval 4"/>
          <p:cNvSpPr/>
          <p:nvPr/>
        </p:nvSpPr>
        <p:spPr>
          <a:xfrm>
            <a:off x="1205610" y="2984277"/>
            <a:ext cx="103379" cy="1085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1232789" y="3276246"/>
            <a:ext cx="103379" cy="1085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1434210" y="3384816"/>
            <a:ext cx="103379" cy="1085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1586610" y="3657246"/>
            <a:ext cx="103379" cy="1085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1385189" y="3809646"/>
            <a:ext cx="103379" cy="1085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1662810" y="3962046"/>
            <a:ext cx="103379" cy="1085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967610" y="3994416"/>
            <a:ext cx="103379" cy="1085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2120010" y="3765816"/>
            <a:ext cx="103379" cy="1085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2424810" y="3689616"/>
            <a:ext cx="103379" cy="1085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2577210" y="3461016"/>
            <a:ext cx="103379" cy="1085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2805810" y="3352446"/>
            <a:ext cx="103379" cy="1085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2756789" y="3581046"/>
            <a:ext cx="103379" cy="1085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2832989" y="3461016"/>
            <a:ext cx="103379" cy="1085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2985389" y="3080016"/>
            <a:ext cx="103379" cy="1085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2985389" y="3276246"/>
            <a:ext cx="103379" cy="1085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3061589" y="3308616"/>
            <a:ext cx="103379" cy="1085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1308989" y="3212877"/>
            <a:ext cx="103379" cy="1085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1336168" y="3504846"/>
            <a:ext cx="103379" cy="1085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1994789" y="4070616"/>
            <a:ext cx="103379" cy="1085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2223389" y="3962046"/>
            <a:ext cx="103379" cy="1085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2424810" y="4190646"/>
            <a:ext cx="103379" cy="1085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2250568" y="4070616"/>
            <a:ext cx="103379" cy="1085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2402968" y="3885846"/>
            <a:ext cx="103379" cy="1085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2397631" y="3842016"/>
            <a:ext cx="103379" cy="1085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2550031" y="3613416"/>
            <a:ext cx="103379" cy="1085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2778631" y="3504846"/>
            <a:ext cx="103379" cy="1085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2729610" y="3733446"/>
            <a:ext cx="103379" cy="1085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2805810" y="3613416"/>
            <a:ext cx="103379" cy="1085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2958210" y="3428646"/>
            <a:ext cx="103379" cy="1085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2375789" y="4038246"/>
            <a:ext cx="103379" cy="1085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1358010" y="3461016"/>
            <a:ext cx="103379" cy="1085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1156589" y="3613416"/>
            <a:ext cx="103379" cy="1085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1434210" y="3765816"/>
            <a:ext cx="103379" cy="1085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1739010" y="3798186"/>
            <a:ext cx="103379" cy="1085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1891410" y="3569586"/>
            <a:ext cx="103379" cy="1085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1766189" y="3874386"/>
            <a:ext cx="103379" cy="1085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1994789" y="3765816"/>
            <a:ext cx="103379" cy="1085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1945768" y="3994416"/>
            <a:ext cx="103379" cy="1085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2021968" y="3874386"/>
            <a:ext cx="103379" cy="1085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4851292" y="2320624"/>
            <a:ext cx="3352800" cy="291129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6162465" y="1871535"/>
            <a:ext cx="1137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Clustering</a:t>
            </a:r>
            <a:endParaRPr lang="en-US" b="1" dirty="0"/>
          </a:p>
        </p:txBody>
      </p:sp>
      <p:sp>
        <p:nvSpPr>
          <p:cNvPr id="46" name="Oval 45"/>
          <p:cNvSpPr/>
          <p:nvPr/>
        </p:nvSpPr>
        <p:spPr>
          <a:xfrm>
            <a:off x="5499522" y="2972640"/>
            <a:ext cx="103379" cy="108570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5526701" y="3264609"/>
            <a:ext cx="103379" cy="108570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5728122" y="3373179"/>
            <a:ext cx="103379" cy="108570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5880522" y="3645609"/>
            <a:ext cx="103379" cy="108570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5679101" y="3798009"/>
            <a:ext cx="103379" cy="108570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5956722" y="3950409"/>
            <a:ext cx="103379" cy="108570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6261522" y="3982779"/>
            <a:ext cx="103379" cy="108570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6413922" y="3754179"/>
            <a:ext cx="103379" cy="108570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6718722" y="3677979"/>
            <a:ext cx="103379" cy="108570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6871122" y="3449379"/>
            <a:ext cx="103379" cy="108570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7099722" y="3340809"/>
            <a:ext cx="103379" cy="108570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7050701" y="3569409"/>
            <a:ext cx="103379" cy="108570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7126901" y="3449379"/>
            <a:ext cx="103379" cy="108570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>
          <a:xfrm>
            <a:off x="7279301" y="3068379"/>
            <a:ext cx="103379" cy="108570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/>
        </p:nvSpPr>
        <p:spPr>
          <a:xfrm>
            <a:off x="7279301" y="3264609"/>
            <a:ext cx="103379" cy="108570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/>
        </p:nvSpPr>
        <p:spPr>
          <a:xfrm>
            <a:off x="7355501" y="3296979"/>
            <a:ext cx="103379" cy="108570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/>
          <p:cNvSpPr/>
          <p:nvPr/>
        </p:nvSpPr>
        <p:spPr>
          <a:xfrm>
            <a:off x="5602901" y="3201240"/>
            <a:ext cx="103379" cy="108570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/>
          <p:cNvSpPr/>
          <p:nvPr/>
        </p:nvSpPr>
        <p:spPr>
          <a:xfrm>
            <a:off x="5630080" y="3493209"/>
            <a:ext cx="103379" cy="108570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/>
          <p:cNvSpPr/>
          <p:nvPr/>
        </p:nvSpPr>
        <p:spPr>
          <a:xfrm>
            <a:off x="6288701" y="4058979"/>
            <a:ext cx="103379" cy="108570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/>
          <p:nvPr/>
        </p:nvSpPr>
        <p:spPr>
          <a:xfrm>
            <a:off x="6517301" y="3950409"/>
            <a:ext cx="103379" cy="108570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/>
          <p:cNvSpPr/>
          <p:nvPr/>
        </p:nvSpPr>
        <p:spPr>
          <a:xfrm>
            <a:off x="6718722" y="4179009"/>
            <a:ext cx="103379" cy="108570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/>
          <p:cNvSpPr/>
          <p:nvPr/>
        </p:nvSpPr>
        <p:spPr>
          <a:xfrm>
            <a:off x="6544480" y="4058979"/>
            <a:ext cx="103379" cy="108570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/>
          <p:cNvSpPr/>
          <p:nvPr/>
        </p:nvSpPr>
        <p:spPr>
          <a:xfrm>
            <a:off x="6696880" y="3874209"/>
            <a:ext cx="103379" cy="108570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/>
          <p:cNvSpPr/>
          <p:nvPr/>
        </p:nvSpPr>
        <p:spPr>
          <a:xfrm>
            <a:off x="6691543" y="3830379"/>
            <a:ext cx="103379" cy="108570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/>
          <p:cNvSpPr/>
          <p:nvPr/>
        </p:nvSpPr>
        <p:spPr>
          <a:xfrm>
            <a:off x="6843943" y="3601779"/>
            <a:ext cx="103379" cy="108570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/>
          <p:cNvSpPr/>
          <p:nvPr/>
        </p:nvSpPr>
        <p:spPr>
          <a:xfrm>
            <a:off x="7072543" y="3493209"/>
            <a:ext cx="103379" cy="108570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/>
          <p:cNvSpPr/>
          <p:nvPr/>
        </p:nvSpPr>
        <p:spPr>
          <a:xfrm>
            <a:off x="7023522" y="3721809"/>
            <a:ext cx="103379" cy="108570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/>
          <p:cNvSpPr/>
          <p:nvPr/>
        </p:nvSpPr>
        <p:spPr>
          <a:xfrm>
            <a:off x="7099722" y="3601779"/>
            <a:ext cx="103379" cy="108570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/>
          <p:cNvSpPr/>
          <p:nvPr/>
        </p:nvSpPr>
        <p:spPr>
          <a:xfrm>
            <a:off x="7252122" y="3417009"/>
            <a:ext cx="103379" cy="108570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/>
          <p:cNvSpPr/>
          <p:nvPr/>
        </p:nvSpPr>
        <p:spPr>
          <a:xfrm>
            <a:off x="6669701" y="4026609"/>
            <a:ext cx="103379" cy="108570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/>
          <p:cNvSpPr/>
          <p:nvPr/>
        </p:nvSpPr>
        <p:spPr>
          <a:xfrm>
            <a:off x="5651922" y="3449379"/>
            <a:ext cx="103379" cy="108570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/>
          <p:cNvSpPr/>
          <p:nvPr/>
        </p:nvSpPr>
        <p:spPr>
          <a:xfrm>
            <a:off x="5450501" y="3601779"/>
            <a:ext cx="103379" cy="108570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/>
          <p:cNvSpPr/>
          <p:nvPr/>
        </p:nvSpPr>
        <p:spPr>
          <a:xfrm>
            <a:off x="5728122" y="3754179"/>
            <a:ext cx="103379" cy="108570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/>
          <p:cNvSpPr/>
          <p:nvPr/>
        </p:nvSpPr>
        <p:spPr>
          <a:xfrm>
            <a:off x="6032922" y="3786549"/>
            <a:ext cx="103379" cy="108570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/>
          <p:cNvSpPr/>
          <p:nvPr/>
        </p:nvSpPr>
        <p:spPr>
          <a:xfrm>
            <a:off x="6185322" y="3557949"/>
            <a:ext cx="103379" cy="108570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/>
          <p:cNvSpPr/>
          <p:nvPr/>
        </p:nvSpPr>
        <p:spPr>
          <a:xfrm>
            <a:off x="6060101" y="3862749"/>
            <a:ext cx="103379" cy="108570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/>
          <p:cNvSpPr/>
          <p:nvPr/>
        </p:nvSpPr>
        <p:spPr>
          <a:xfrm>
            <a:off x="6288701" y="3754179"/>
            <a:ext cx="103379" cy="108570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/>
          <p:cNvSpPr/>
          <p:nvPr/>
        </p:nvSpPr>
        <p:spPr>
          <a:xfrm>
            <a:off x="6239680" y="3982779"/>
            <a:ext cx="103379" cy="108570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/>
          <p:cNvSpPr/>
          <p:nvPr/>
        </p:nvSpPr>
        <p:spPr>
          <a:xfrm>
            <a:off x="6315880" y="3862749"/>
            <a:ext cx="103379" cy="108570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0" name="Group 109"/>
          <p:cNvGrpSpPr/>
          <p:nvPr/>
        </p:nvGrpSpPr>
        <p:grpSpPr>
          <a:xfrm>
            <a:off x="4104653" y="2209800"/>
            <a:ext cx="5285911" cy="2856131"/>
            <a:chOff x="4104653" y="2209800"/>
            <a:chExt cx="5285911" cy="2856131"/>
          </a:xfrm>
        </p:grpSpPr>
        <p:sp>
          <p:nvSpPr>
            <p:cNvPr id="85" name="TextBox 84"/>
            <p:cNvSpPr txBox="1"/>
            <p:nvPr/>
          </p:nvSpPr>
          <p:spPr>
            <a:xfrm>
              <a:off x="5242069" y="4419600"/>
              <a:ext cx="1394869" cy="646331"/>
            </a:xfrm>
            <a:prstGeom prst="rect">
              <a:avLst/>
            </a:prstGeom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Motorola</a:t>
              </a:r>
            </a:p>
            <a:p>
              <a:pPr algn="ctr"/>
              <a:r>
                <a:rPr lang="en-US" dirty="0" smtClean="0"/>
                <a:t>Made in USA</a:t>
              </a:r>
              <a:endParaRPr lang="en-US" dirty="0"/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7174924" y="2362200"/>
              <a:ext cx="1931684" cy="646331"/>
            </a:xfrm>
            <a:prstGeom prst="rect">
              <a:avLst/>
            </a:prstGeom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Samsung</a:t>
              </a:r>
            </a:p>
            <a:p>
              <a:pPr algn="ctr"/>
              <a:r>
                <a:rPr lang="en-US" dirty="0" smtClean="0"/>
                <a:t>Made in Patagonia</a:t>
              </a:r>
              <a:endParaRPr lang="en-US" dirty="0"/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6932902" y="4001869"/>
              <a:ext cx="1931684" cy="646331"/>
            </a:xfrm>
            <a:prstGeom prst="rect">
              <a:avLst/>
            </a:prstGeom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Samsung</a:t>
              </a:r>
            </a:p>
            <a:p>
              <a:pPr algn="ctr"/>
              <a:r>
                <a:rPr lang="en-US" dirty="0" smtClean="0"/>
                <a:t>Made in Patagonia</a:t>
              </a:r>
              <a:endParaRPr lang="en-US" dirty="0"/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5310731" y="2209800"/>
              <a:ext cx="1394869" cy="646331"/>
            </a:xfrm>
            <a:prstGeom prst="rect">
              <a:avLst/>
            </a:prstGeom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Samsung</a:t>
              </a:r>
            </a:p>
            <a:p>
              <a:pPr algn="ctr"/>
              <a:r>
                <a:rPr lang="en-US" dirty="0" smtClean="0"/>
                <a:t>Made in USA</a:t>
              </a:r>
              <a:endParaRPr lang="en-US" dirty="0"/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4104653" y="3581400"/>
              <a:ext cx="1394869" cy="646331"/>
            </a:xfrm>
            <a:prstGeom prst="rect">
              <a:avLst/>
            </a:prstGeom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Samsung</a:t>
              </a:r>
            </a:p>
            <a:p>
              <a:pPr algn="ctr"/>
              <a:r>
                <a:rPr lang="en-US" dirty="0" smtClean="0"/>
                <a:t>Made in USA</a:t>
              </a:r>
              <a:endParaRPr lang="en-US" dirty="0"/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7458880" y="3212877"/>
              <a:ext cx="1931684" cy="646331"/>
            </a:xfrm>
            <a:prstGeom prst="rect">
              <a:avLst/>
            </a:prstGeom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Motorola</a:t>
              </a:r>
            </a:p>
            <a:p>
              <a:pPr algn="ctr"/>
              <a:r>
                <a:rPr lang="en-US" dirty="0" smtClean="0"/>
                <a:t>Made in Patagonia</a:t>
              </a:r>
              <a:endParaRPr lang="en-US" dirty="0"/>
            </a:p>
          </p:txBody>
        </p:sp>
        <p:cxnSp>
          <p:nvCxnSpPr>
            <p:cNvPr id="92" name="Straight Arrow Connector 91"/>
            <p:cNvCxnSpPr>
              <a:stCxn id="48" idx="7"/>
            </p:cNvCxnSpPr>
            <p:nvPr/>
          </p:nvCxnSpPr>
          <p:spPr>
            <a:xfrm flipV="1">
              <a:off x="5816361" y="2972641"/>
              <a:ext cx="295429" cy="41643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Arrow Connector 95"/>
            <p:cNvCxnSpPr>
              <a:stCxn id="51" idx="3"/>
            </p:cNvCxnSpPr>
            <p:nvPr/>
          </p:nvCxnSpPr>
          <p:spPr>
            <a:xfrm flipH="1">
              <a:off x="5703611" y="4043079"/>
              <a:ext cx="268251" cy="376521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Arrow Connector 98"/>
            <p:cNvCxnSpPr>
              <a:stCxn id="59" idx="5"/>
            </p:cNvCxnSpPr>
            <p:nvPr/>
          </p:nvCxnSpPr>
          <p:spPr>
            <a:xfrm flipV="1">
              <a:off x="7367540" y="3008531"/>
              <a:ext cx="531204" cy="15251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Arrow Connector 100"/>
            <p:cNvCxnSpPr>
              <a:stCxn id="73" idx="1"/>
            </p:cNvCxnSpPr>
            <p:nvPr/>
          </p:nvCxnSpPr>
          <p:spPr>
            <a:xfrm>
              <a:off x="7114862" y="3617679"/>
              <a:ext cx="292328" cy="180507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Arrow Connector 102"/>
            <p:cNvCxnSpPr>
              <a:stCxn id="72" idx="4"/>
            </p:cNvCxnSpPr>
            <p:nvPr/>
          </p:nvCxnSpPr>
          <p:spPr>
            <a:xfrm>
              <a:off x="7075212" y="3830379"/>
              <a:ext cx="280289" cy="397352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Arrow Connector 93"/>
            <p:cNvCxnSpPr>
              <a:stCxn id="47" idx="3"/>
            </p:cNvCxnSpPr>
            <p:nvPr/>
          </p:nvCxnSpPr>
          <p:spPr>
            <a:xfrm flipH="1">
              <a:off x="4953001" y="3357279"/>
              <a:ext cx="588840" cy="28833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42762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Experimental design</a:t>
            </a:r>
            <a:endParaRPr lang="en-US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1295400"/>
            <a:ext cx="5005387" cy="547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61128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Experimental design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5077207"/>
              </p:ext>
            </p:extLst>
          </p:nvPr>
        </p:nvGraphicFramePr>
        <p:xfrm>
          <a:off x="381000" y="1447800"/>
          <a:ext cx="8229600" cy="481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7800"/>
                <a:gridCol w="2133600"/>
                <a:gridCol w="1524000"/>
                <a:gridCol w="1066800"/>
                <a:gridCol w="2057400"/>
              </a:tblGrid>
              <a:tr h="990600"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itchFamily="18" charset="0"/>
                        </a:rPr>
                        <a:t>Channel Thickness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itchFamily="18" charset="0"/>
                        </a:rPr>
                        <a:t>Width </a:t>
                      </a:r>
                    </a:p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itchFamily="18" charset="0"/>
                        </a:rPr>
                        <a:t>Thickness Ratio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itchFamily="18" charset="0"/>
                        </a:rPr>
                        <a:t>Channel Sinuosity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itchFamily="18" charset="0"/>
                        </a:rPr>
                        <a:t>% Sand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Cumulative</a:t>
                      </a:r>
                      <a:r>
                        <a:rPr lang="en-US" sz="2400" baseline="0" dirty="0" smtClean="0">
                          <a:solidFill>
                            <a:schemeClr val="tx1"/>
                          </a:solidFill>
                        </a:rPr>
                        <a:t> Oil at time “36”</a:t>
                      </a:r>
                    </a:p>
                    <a:p>
                      <a:pPr algn="ctr"/>
                      <a:r>
                        <a:rPr lang="en-US" sz="2400" baseline="0" dirty="0" smtClean="0">
                          <a:solidFill>
                            <a:schemeClr val="tx1"/>
                          </a:solidFill>
                        </a:rPr>
                        <a:t>In 10</a:t>
                      </a:r>
                      <a:r>
                        <a:rPr lang="en-US" sz="2400" baseline="30000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r>
                        <a:rPr lang="en-US" sz="2400" baseline="0" dirty="0" smtClean="0">
                          <a:solidFill>
                            <a:schemeClr val="tx1"/>
                          </a:solidFill>
                        </a:rPr>
                        <a:t> MSTB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itchFamily="18" charset="0"/>
                        </a:rPr>
                        <a:t>H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itchFamily="18" charset="0"/>
                        </a:rPr>
                        <a:t>H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itchFamily="18" charset="0"/>
                        </a:rPr>
                        <a:t>L</a:t>
                      </a: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itchFamily="18" charset="0"/>
                        </a:rPr>
                        <a:t>M</a:t>
                      </a: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charset="0"/>
                      </a:endParaRPr>
                    </a:p>
                  </a:txBody>
                  <a:tcPr anchor="b" horzOverflow="overflow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/>
                        <a:t>8.5</a:t>
                      </a:r>
                      <a:endParaRPr lang="en-US" sz="2800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itchFamily="18" charset="0"/>
                        </a:rPr>
                        <a:t>H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itchFamily="18" charset="0"/>
                        </a:rPr>
                        <a:t>H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itchFamily="18" charset="0"/>
                        </a:rPr>
                        <a:t>H</a:t>
                      </a: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itchFamily="18" charset="0"/>
                        </a:rPr>
                        <a:t>H</a:t>
                      </a: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charset="0"/>
                      </a:endParaRPr>
                    </a:p>
                  </a:txBody>
                  <a:tcPr anchor="b" horzOverflow="overflow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/>
                        <a:t>8.1</a:t>
                      </a:r>
                      <a:endParaRPr lang="en-US" sz="2800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itchFamily="18" charset="0"/>
                        </a:rPr>
                        <a:t>H</a:t>
                      </a: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itchFamily="18" charset="0"/>
                        </a:rPr>
                        <a:t>H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itchFamily="18" charset="0"/>
                        </a:rPr>
                        <a:t>H</a:t>
                      </a: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itchFamily="18" charset="0"/>
                        </a:rPr>
                        <a:t>L</a:t>
                      </a: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charset="0"/>
                      </a:endParaRPr>
                    </a:p>
                  </a:txBody>
                  <a:tcPr anchor="b" horzOverflow="overflow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/>
                        <a:t>7.6</a:t>
                      </a:r>
                      <a:endParaRPr lang="en-US" sz="2800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itchFamily="18" charset="0"/>
                        </a:rPr>
                        <a:t>M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itchFamily="18" charset="0"/>
                        </a:rPr>
                        <a:t>L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itchFamily="18" charset="0"/>
                        </a:rPr>
                        <a:t>L</a:t>
                      </a: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itchFamily="18" charset="0"/>
                        </a:rPr>
                        <a:t>M</a:t>
                      </a: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charset="0"/>
                      </a:endParaRPr>
                    </a:p>
                  </a:txBody>
                  <a:tcPr anchor="b" horzOverflow="overflow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/>
                        <a:t>6.8</a:t>
                      </a:r>
                      <a:endParaRPr lang="en-US" sz="2800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itchFamily="18" charset="0"/>
                        </a:rPr>
                        <a:t>M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itchFamily="18" charset="0"/>
                        </a:rPr>
                        <a:t>L</a:t>
                      </a: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itchFamily="18" charset="0"/>
                        </a:rPr>
                        <a:t>H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itchFamily="18" charset="0"/>
                        </a:rPr>
                        <a:t>M</a:t>
                      </a: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charset="0"/>
                      </a:endParaRPr>
                    </a:p>
                  </a:txBody>
                  <a:tcPr anchor="b" horzOverflow="overflow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/>
                        <a:t>6.1</a:t>
                      </a:r>
                      <a:endParaRPr lang="en-US" sz="2800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itchFamily="18" charset="0"/>
                        </a:rPr>
                        <a:t>L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itchFamily="18" charset="0"/>
                        </a:rPr>
                        <a:t>H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itchFamily="18" charset="0"/>
                        </a:rPr>
                        <a:t>L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itchFamily="18" charset="0"/>
                        </a:rPr>
                        <a:t>L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charset="0"/>
                      </a:endParaRPr>
                    </a:p>
                  </a:txBody>
                  <a:tcPr anchor="b" horzOverflow="overflow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/>
                        <a:t>5.4</a:t>
                      </a:r>
                      <a:endParaRPr lang="en-US" sz="2800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charset="0"/>
                        </a:rPr>
                        <a:t>L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charset="0"/>
                        </a:rPr>
                        <a:t>M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charset="0"/>
                        </a:rPr>
                        <a:t>M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charset="0"/>
                        </a:rPr>
                        <a:t>H</a:t>
                      </a:r>
                    </a:p>
                  </a:txBody>
                  <a:tcPr anchor="b" horzOverflow="overflow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/>
                        <a:t>5.1</a:t>
                      </a:r>
                      <a:endParaRPr lang="en-US" sz="2800" b="1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7391400" y="228600"/>
            <a:ext cx="13965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 = High</a:t>
            </a:r>
          </a:p>
          <a:p>
            <a:r>
              <a:rPr lang="en-US" dirty="0" smtClean="0"/>
              <a:t>M = Medium</a:t>
            </a:r>
          </a:p>
          <a:p>
            <a:r>
              <a:rPr lang="en-US" dirty="0" smtClean="0"/>
              <a:t>L = Low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803451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Effect estimates</a:t>
            </a:r>
            <a:endParaRPr lang="en-US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371600"/>
            <a:ext cx="6858000" cy="51822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48316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Ranking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Use an approximate physical model (proxy) to evaluate each Earth model for its response</a:t>
            </a:r>
          </a:p>
          <a:p>
            <a:endParaRPr lang="en-US" dirty="0" smtClean="0"/>
          </a:p>
          <a:p>
            <a:r>
              <a:rPr lang="en-US" dirty="0" smtClean="0"/>
              <a:t>Rank the models according to the proxy model evaluation</a:t>
            </a:r>
          </a:p>
          <a:p>
            <a:endParaRPr lang="en-US" dirty="0" smtClean="0"/>
          </a:p>
          <a:p>
            <a:r>
              <a:rPr lang="en-US" dirty="0" smtClean="0"/>
              <a:t>Select the Earth models corresponding to the quantiles evaluated with the proxy model (e.g. deciles; P10, P50, P90)</a:t>
            </a:r>
          </a:p>
          <a:p>
            <a:endParaRPr lang="en-US" dirty="0" smtClean="0"/>
          </a:p>
          <a:p>
            <a:r>
              <a:rPr lang="en-US" dirty="0" smtClean="0"/>
              <a:t>Run the actual physical model on the selected Earth models</a:t>
            </a:r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of ranking tool: geobodies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 l="62916" t="21481" r="6667" b="24445"/>
          <a:stretch>
            <a:fillRect/>
          </a:stretch>
        </p:blipFill>
        <p:spPr bwMode="auto">
          <a:xfrm>
            <a:off x="609600" y="1828800"/>
            <a:ext cx="3603938" cy="3603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1600200" y="5638800"/>
            <a:ext cx="1344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Earth Model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5029200" y="1828800"/>
            <a:ext cx="3505200" cy="4179332"/>
            <a:chOff x="5029200" y="1828800"/>
            <a:chExt cx="3505200" cy="4179332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 l="62917" t="21852" r="7500" b="24074"/>
            <a:stretch>
              <a:fillRect/>
            </a:stretch>
          </p:blipFill>
          <p:spPr bwMode="auto">
            <a:xfrm>
              <a:off x="5029200" y="1828800"/>
              <a:ext cx="3505200" cy="36039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" name="TextBox 6"/>
            <p:cNvSpPr txBox="1"/>
            <p:nvPr/>
          </p:nvSpPr>
          <p:spPr>
            <a:xfrm>
              <a:off x="6096000" y="5638800"/>
              <a:ext cx="13805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“Geobodies”</a:t>
              </a:r>
              <a:endParaRPr lang="en-US" dirty="0"/>
            </a:p>
          </p:txBody>
        </p:sp>
      </p:grpSp>
      <p:sp>
        <p:nvSpPr>
          <p:cNvPr id="9" name="Oval 8"/>
          <p:cNvSpPr/>
          <p:nvPr/>
        </p:nvSpPr>
        <p:spPr>
          <a:xfrm>
            <a:off x="3505200" y="3276600"/>
            <a:ext cx="76200" cy="762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1143000" y="4876800"/>
            <a:ext cx="76200" cy="762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Experimental Design (ED)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“Experimenter”: in our case, the person modeling</a:t>
            </a:r>
          </a:p>
          <a:p>
            <a:endParaRPr lang="en-US" dirty="0"/>
          </a:p>
          <a:p>
            <a:r>
              <a:rPr lang="en-US" dirty="0" smtClean="0"/>
              <a:t>The “treatment”: the effect of some process, in our case the effect of parameter choices on the response</a:t>
            </a:r>
          </a:p>
          <a:p>
            <a:endParaRPr lang="en-US" dirty="0"/>
          </a:p>
          <a:p>
            <a:r>
              <a:rPr lang="en-US" dirty="0" smtClean="0"/>
              <a:t>The “experimental units”: the objects of that treatment</a:t>
            </a:r>
          </a:p>
          <a:p>
            <a:endParaRPr lang="en-US" dirty="0"/>
          </a:p>
          <a:p>
            <a:r>
              <a:rPr lang="en-US" b="1" dirty="0" smtClean="0"/>
              <a:t>What combination of parameters should we chose, if we cannot chose all possible combinations ?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2727003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 nomenclature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b="1" dirty="0" smtClean="0"/>
              <a:t>A factor</a:t>
            </a:r>
            <a:r>
              <a:rPr lang="en-US" dirty="0" smtClean="0"/>
              <a:t>: in our case a parameter, number = k</a:t>
            </a:r>
          </a:p>
          <a:p>
            <a:endParaRPr lang="en-US" dirty="0"/>
          </a:p>
          <a:p>
            <a:r>
              <a:rPr lang="en-US" b="1" dirty="0" smtClean="0"/>
              <a:t>A level</a:t>
            </a:r>
            <a:r>
              <a:rPr lang="en-US" dirty="0" smtClean="0"/>
              <a:t>: how that parameter is discretized, number of categories = s</a:t>
            </a:r>
          </a:p>
          <a:p>
            <a:endParaRPr lang="en-US" dirty="0"/>
          </a:p>
          <a:p>
            <a:r>
              <a:rPr lang="en-US" dirty="0" smtClean="0"/>
              <a:t>Full factorial design = </a:t>
            </a:r>
            <a:r>
              <a:rPr lang="en-US" dirty="0" err="1" smtClean="0"/>
              <a:t>s</a:t>
            </a:r>
            <a:r>
              <a:rPr lang="en-US" baseline="30000" dirty="0" err="1" smtClean="0"/>
              <a:t>k</a:t>
            </a:r>
            <a:r>
              <a:rPr lang="en-US" dirty="0" smtClean="0"/>
              <a:t> combinations</a:t>
            </a:r>
            <a:endParaRPr lang="en-US" baseline="30000" dirty="0"/>
          </a:p>
        </p:txBody>
      </p:sp>
    </p:spTree>
    <p:extLst>
      <p:ext uri="{BB962C8B-B14F-4D97-AF65-F5344CB8AC3E}">
        <p14:creationId xmlns:p14="http://schemas.microsoft.com/office/powerpoint/2010/main" val="1516256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2</a:t>
            </a:r>
            <a:r>
              <a:rPr lang="en-US" baseline="30000" dirty="0" smtClean="0"/>
              <a:t>2</a:t>
            </a:r>
            <a:r>
              <a:rPr lang="en-US" dirty="0" smtClean="0"/>
              <a:t> factorial design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133600"/>
            <a:ext cx="8128674" cy="3398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895600" y="1447800"/>
            <a:ext cx="32764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Testing rock strength</a:t>
            </a:r>
            <a:endParaRPr lang="en-US" sz="28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1371600" y="5486400"/>
            <a:ext cx="2349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ratio = sand/shale ratio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78287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quity">
  <a:themeElements>
    <a:clrScheme name="Custom 1">
      <a:dk1>
        <a:sysClr val="windowText" lastClr="000000"/>
      </a:dk1>
      <a:lt1>
        <a:sysClr val="window" lastClr="FFFFFF"/>
      </a:lt1>
      <a:dk2>
        <a:srgbClr val="000000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quity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tint val="30000"/>
                <a:satMod val="300000"/>
              </a:schemeClr>
              <a:schemeClr val="phClr">
                <a:tint val="40000"/>
                <a:satMod val="200000"/>
              </a:schemeClr>
            </a:duotone>
          </a:blip>
          <a:tile tx="0" ty="0" sx="70000" sy="70000" flip="none" algn="ctr"/>
        </a:blipFill>
        <a:blipFill>
          <a:blip xmlns:r="http://schemas.openxmlformats.org/officeDocument/2006/relationships" r:embed="rId1">
            <a:duotone>
              <a:schemeClr val="phClr">
                <a:shade val="22000"/>
                <a:satMod val="160000"/>
              </a:schemeClr>
              <a:schemeClr val="phClr">
                <a:shade val="45000"/>
                <a:satMod val="100000"/>
              </a:schemeClr>
            </a:duotone>
          </a:blip>
          <a:tile tx="0" ty="0" sx="65000" sy="65000" flip="none" algn="ctr"/>
        </a:blip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50800" dir="5400000" algn="t" rotWithShape="0">
              <a:srgbClr val="000000">
                <a:alpha val="60000"/>
              </a:srgbClr>
            </a:outerShdw>
          </a:effectLst>
          <a:scene3d>
            <a:camera prst="isometricBottomUp" fov="0">
              <a:rot lat="0" lon="0" rev="0"/>
            </a:camera>
            <a:lightRig rig="soft" dir="b">
              <a:rot lat="0" lon="0" rev="9000000"/>
            </a:lightRig>
          </a:scene3d>
          <a:sp3d contourW="35000" prstMaterial="matte">
            <a:bevelT w="4500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65000"/>
              </a:schemeClr>
            </a:gs>
            <a:gs pos="50000">
              <a:schemeClr val="phClr">
                <a:shade val="80000"/>
                <a:satMod val="155000"/>
              </a:schemeClr>
            </a:gs>
            <a:gs pos="100000">
              <a:schemeClr val="phClr">
                <a:tint val="95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tint val="95000"/>
                <a:satMod val="200000"/>
              </a:schemeClr>
              <a:schemeClr val="phClr">
                <a:shade val="80000"/>
                <a:satMod val="100000"/>
              </a:schemeClr>
            </a:duotone>
          </a:blip>
          <a:tile tx="0" ty="0" sx="55000" sy="5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Equity</Template>
  <TotalTime>11013</TotalTime>
  <Words>1035</Words>
  <Application>Microsoft Office PowerPoint</Application>
  <PresentationFormat>On-screen Show (4:3)</PresentationFormat>
  <Paragraphs>324</Paragraphs>
  <Slides>48</Slides>
  <Notes>4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0" baseType="lpstr">
      <vt:lpstr>Equity</vt:lpstr>
      <vt:lpstr>Equation</vt:lpstr>
      <vt:lpstr>Modeling response uncertainty</vt:lpstr>
      <vt:lpstr>Modeling Uncertainty  in the Earth Sciences</vt:lpstr>
      <vt:lpstr>Characteristic of Earth Science modeling</vt:lpstr>
      <vt:lpstr>Example</vt:lpstr>
      <vt:lpstr>Ranking</vt:lpstr>
      <vt:lpstr>Example of ranking tool: geobodies</vt:lpstr>
      <vt:lpstr>Experimental Design (ED)</vt:lpstr>
      <vt:lpstr>ED nomenclature</vt:lpstr>
      <vt:lpstr>Example 22 factorial design</vt:lpstr>
      <vt:lpstr>Effect estimates</vt:lpstr>
      <vt:lpstr>Type of designs</vt:lpstr>
      <vt:lpstr>Fractional factorial design</vt:lpstr>
      <vt:lpstr>Response surface designs</vt:lpstr>
      <vt:lpstr>Central composite design</vt:lpstr>
      <vt:lpstr>Example</vt:lpstr>
      <vt:lpstr>Effect estimates</vt:lpstr>
      <vt:lpstr>Monte Carlo simulation  using the response surface</vt:lpstr>
      <vt:lpstr>Result</vt:lpstr>
      <vt:lpstr>Experimental design: example</vt:lpstr>
      <vt:lpstr>Factors considered</vt:lpstr>
      <vt:lpstr>Response evaluation</vt:lpstr>
      <vt:lpstr>Effects estimate</vt:lpstr>
      <vt:lpstr>Response surface</vt:lpstr>
      <vt:lpstr>Limitations</vt:lpstr>
      <vt:lpstr>Distance methods</vt:lpstr>
      <vt:lpstr>Recall chapter 9</vt:lpstr>
      <vt:lpstr>Do a simple transformation</vt:lpstr>
      <vt:lpstr>Linear separation is possible</vt:lpstr>
      <vt:lpstr>Kernel transformation</vt:lpstr>
      <vt:lpstr>Idea</vt:lpstr>
      <vt:lpstr>Clustering</vt:lpstr>
      <vt:lpstr>k-means clustering</vt:lpstr>
      <vt:lpstr>k-means versus k-medoid</vt:lpstr>
      <vt:lpstr>Kernel k-means or k-medoid clustering</vt:lpstr>
      <vt:lpstr>Clustering  Earth models</vt:lpstr>
      <vt:lpstr>Case study</vt:lpstr>
      <vt:lpstr>Model of spatial continuity</vt:lpstr>
      <vt:lpstr>Spatial uncertainty</vt:lpstr>
      <vt:lpstr>Distance</vt:lpstr>
      <vt:lpstr>Kernel transformation</vt:lpstr>
      <vt:lpstr>K-medoid Clustering</vt:lpstr>
      <vt:lpstr>Response calculation</vt:lpstr>
      <vt:lpstr>Experimental design</vt:lpstr>
      <vt:lpstr>Another application</vt:lpstr>
      <vt:lpstr>Sensitivity analysis</vt:lpstr>
      <vt:lpstr>Experimental design</vt:lpstr>
      <vt:lpstr>Experimental design</vt:lpstr>
      <vt:lpstr>Effect estimates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jcaers</dc:creator>
  <cp:lastModifiedBy>User</cp:lastModifiedBy>
  <cp:revision>100</cp:revision>
  <dcterms:created xsi:type="dcterms:W3CDTF">2009-01-21T19:02:06Z</dcterms:created>
  <dcterms:modified xsi:type="dcterms:W3CDTF">2011-07-14T17:35:26Z</dcterms:modified>
</cp:coreProperties>
</file>